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3"/>
  </p:sldMasterIdLst>
  <p:notesMasterIdLst>
    <p:notesMasterId r:id="rId37"/>
  </p:notesMasterIdLst>
  <p:sldIdLst>
    <p:sldId id="256" r:id="rId4"/>
    <p:sldId id="290" r:id="rId5"/>
    <p:sldId id="321" r:id="rId6"/>
    <p:sldId id="299" r:id="rId7"/>
    <p:sldId id="309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292" r:id="rId16"/>
    <p:sldId id="302" r:id="rId17"/>
    <p:sldId id="303" r:id="rId18"/>
    <p:sldId id="304" r:id="rId19"/>
    <p:sldId id="305" r:id="rId20"/>
    <p:sldId id="320" r:id="rId21"/>
    <p:sldId id="325" r:id="rId22"/>
    <p:sldId id="301" r:id="rId23"/>
    <p:sldId id="260" r:id="rId24"/>
    <p:sldId id="293" r:id="rId25"/>
    <p:sldId id="294" r:id="rId26"/>
    <p:sldId id="295" r:id="rId27"/>
    <p:sldId id="296" r:id="rId28"/>
    <p:sldId id="297" r:id="rId29"/>
    <p:sldId id="298" r:id="rId30"/>
    <p:sldId id="263" r:id="rId31"/>
    <p:sldId id="259" r:id="rId32"/>
    <p:sldId id="291" r:id="rId33"/>
    <p:sldId id="307" r:id="rId34"/>
    <p:sldId id="265" r:id="rId35"/>
    <p:sldId id="306" r:id="rId36"/>
  </p:sldIdLst>
  <p:sldSz cx="9144000" cy="5143500" type="screen16x9"/>
  <p:notesSz cx="6858000" cy="9144000"/>
  <p:embeddedFontLst>
    <p:embeddedFont>
      <p:font typeface="Bell MT" panose="02020503060305020303" pitchFamily="18" charset="77"/>
      <p:regular r:id="rId38"/>
      <p:bold r:id="rId39"/>
      <p:italic r:id="rId40"/>
    </p:embeddedFont>
    <p:embeddedFont>
      <p:font typeface="Cambria" panose="02040503050406030204" pitchFamily="18" charset="0"/>
      <p:regular r:id="rId41"/>
      <p:bold r:id="rId42"/>
      <p:italic r:id="rId43"/>
      <p:boldItalic r:id="rId44"/>
    </p:embeddedFont>
    <p:embeddedFont>
      <p:font typeface="Fira Sans Extra Condensed" panose="020F0502020204030204" pitchFamily="34" charset="0"/>
      <p:regular r:id="rId45"/>
      <p:bold r:id="rId46"/>
      <p:italic r:id="rId47"/>
      <p:boldItalic r:id="rId48"/>
    </p:embeddedFont>
    <p:embeddedFont>
      <p:font typeface="Fira Sans Extra Condensed Medium" panose="020B0603050000020004" pitchFamily="34" charset="0"/>
      <p:regular r:id="rId49"/>
      <p:bold r:id="rId50"/>
      <p:italic r:id="rId51"/>
      <p:boldItalic r:id="rId52"/>
    </p:embeddedFont>
    <p:embeddedFont>
      <p:font typeface="Garamond" panose="02020404030301010803" pitchFamily="18" charset="0"/>
      <p:regular r:id="rId53"/>
      <p:bold r:id="rId54"/>
      <p:italic r:id="rId55"/>
      <p:boldItalic r:id="rId56"/>
    </p:embeddedFont>
    <p:embeddedFont>
      <p:font typeface="Roboto" panose="02000000000000000000" pitchFamily="2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79F3"/>
    <a:srgbClr val="00D4F0"/>
    <a:srgbClr val="1E35A1"/>
    <a:srgbClr val="58A7FF"/>
    <a:srgbClr val="2070B8"/>
    <a:srgbClr val="0C79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26EB97-EBAF-1848-9766-421B98B168FD}" v="1135" dt="2023-05-16T13:15:09.995"/>
    <p1510:client id="{9538A56C-C30B-42F6-A202-4AE3D92143E4}" v="1567" dt="2023-05-16T12:09:50.442"/>
    <p1510:client id="{9C9698F3-09E0-4BA8-8AF3-6AE0CB2C3C10}" v="269" dt="2023-05-16T12:54:23.5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7"/>
  </p:normalViewPr>
  <p:slideViewPr>
    <p:cSldViewPr snapToGrid="0">
      <p:cViewPr>
        <p:scale>
          <a:sx n="108" d="100"/>
          <a:sy n="108" d="100"/>
        </p:scale>
        <p:origin x="1760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63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font" Target="fonts/font21.fntdata"/><Relationship Id="rId5" Type="http://schemas.openxmlformats.org/officeDocument/2006/relationships/slide" Target="slides/slide2.xml"/><Relationship Id="rId61" Type="http://schemas.openxmlformats.org/officeDocument/2006/relationships/presProps" Target="pres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64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font" Target="fonts/font14.fntdata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font" Target="fonts/font22.fntdata"/><Relationship Id="rId20" Type="http://schemas.openxmlformats.org/officeDocument/2006/relationships/slide" Target="slides/slide17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font" Target="fonts/font23.fntdata"/><Relationship Id="rId65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ea72f4a77_6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ea72f4a77_6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ab8bef9c2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ab8bef9c2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782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21768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8472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86070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76695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a22a4a535_2_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a22a4a535_2_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a22a4a535_2_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a22a4a535_2_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39075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a22a4a535_2_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a22a4a535_2_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92663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a22a4a535_2_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a22a4a535_2_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84877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a22a4a535_2_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a22a4a535_2_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929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ea72f4a77_6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ea72f4a77_6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7378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a22a4a535_2_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a22a4a535_2_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0738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a22a4a535_2_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a22a4a535_2_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19140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ab8bef9c2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ab8bef9c2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a22a4a535_2_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a22a4a535_2_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8a22a4a535_2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8a22a4a535_2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4998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ab8bef9c2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ab8bef9c2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ab8bef9c2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ab8bef9c2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2338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ab8bef9c2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ab8bef9c2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0837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ab8bef9c2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ab8bef9c2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493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ab8bef9c2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ab8bef9c2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3433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ab8bef9c2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ab8bef9c2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722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0280" y="536650"/>
            <a:ext cx="49182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0275" y="2589250"/>
            <a:ext cx="4918200" cy="5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483675" y="1031250"/>
            <a:ext cx="8203200" cy="36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83675" y="1031250"/>
            <a:ext cx="8203200" cy="36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288">
          <p15:clr>
            <a:srgbClr val="EA4335"/>
          </p15:clr>
        </p15:guide>
        <p15:guide id="4" pos="5472">
          <p15:clr>
            <a:srgbClr val="EA4335"/>
          </p15:clr>
        </p15:guide>
        <p15:guide id="5" orient="horz" pos="262">
          <p15:clr>
            <a:srgbClr val="EA4335"/>
          </p15:clr>
        </p15:guide>
        <p15:guide id="6" orient="horz" pos="297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17/06/relationships/model3d" Target="../media/model3d1.glb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10" Type="http://schemas.openxmlformats.org/officeDocument/2006/relationships/image" Target="../media/image78.svg"/><Relationship Id="rId4" Type="http://schemas.openxmlformats.org/officeDocument/2006/relationships/image" Target="../media/image72.svg"/><Relationship Id="rId9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75488" y="517204"/>
            <a:ext cx="8051771" cy="14818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Stroke Prediction Using </a:t>
            </a:r>
            <a:br>
              <a:rPr lang="en" dirty="0">
                <a:solidFill>
                  <a:schemeClr val="accent1"/>
                </a:solidFill>
              </a:rPr>
            </a:br>
            <a:r>
              <a:rPr lang="en" dirty="0">
                <a:solidFill>
                  <a:schemeClr val="accent1"/>
                </a:solidFill>
              </a:rPr>
              <a:t>Machine learning Technique 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1725000" y="2140373"/>
            <a:ext cx="5694000" cy="3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</a:rPr>
              <a:t>GROUP C</a:t>
            </a:r>
            <a:endParaRPr sz="1700">
              <a:solidFill>
                <a:schemeClr val="accent1"/>
              </a:solidFill>
            </a:endParaRPr>
          </a:p>
        </p:txBody>
      </p:sp>
      <p:grpSp>
        <p:nvGrpSpPr>
          <p:cNvPr id="57" name="Google Shape;57;p15"/>
          <p:cNvGrpSpPr/>
          <p:nvPr/>
        </p:nvGrpSpPr>
        <p:grpSpPr>
          <a:xfrm>
            <a:off x="-1748316" y="2317791"/>
            <a:ext cx="10787812" cy="3283202"/>
            <a:chOff x="711150" y="1559663"/>
            <a:chExt cx="7721575" cy="2350013"/>
          </a:xfrm>
        </p:grpSpPr>
        <p:sp>
          <p:nvSpPr>
            <p:cNvPr id="58" name="Google Shape;58;p15"/>
            <p:cNvSpPr/>
            <p:nvPr/>
          </p:nvSpPr>
          <p:spPr>
            <a:xfrm>
              <a:off x="711150" y="1595125"/>
              <a:ext cx="7721575" cy="2314550"/>
            </a:xfrm>
            <a:custGeom>
              <a:avLst/>
              <a:gdLst/>
              <a:ahLst/>
              <a:cxnLst/>
              <a:rect l="l" t="t" r="r" b="b"/>
              <a:pathLst>
                <a:path w="308863" h="92582" extrusionOk="0">
                  <a:moveTo>
                    <a:pt x="0" y="92445"/>
                  </a:moveTo>
                  <a:lnTo>
                    <a:pt x="24529" y="34740"/>
                  </a:lnTo>
                  <a:lnTo>
                    <a:pt x="73382" y="80857"/>
                  </a:lnTo>
                  <a:lnTo>
                    <a:pt x="97740" y="23146"/>
                  </a:lnTo>
                  <a:lnTo>
                    <a:pt x="122133" y="46302"/>
                  </a:lnTo>
                  <a:lnTo>
                    <a:pt x="146543" y="0"/>
                  </a:lnTo>
                  <a:lnTo>
                    <a:pt x="195411" y="69356"/>
                  </a:lnTo>
                  <a:lnTo>
                    <a:pt x="219734" y="57794"/>
                  </a:lnTo>
                  <a:lnTo>
                    <a:pt x="244161" y="80952"/>
                  </a:lnTo>
                  <a:lnTo>
                    <a:pt x="268621" y="11652"/>
                  </a:lnTo>
                  <a:lnTo>
                    <a:pt x="293020" y="44"/>
                  </a:lnTo>
                  <a:lnTo>
                    <a:pt x="308863" y="92582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" name="Google Shape;59;p15"/>
            <p:cNvSpPr/>
            <p:nvPr/>
          </p:nvSpPr>
          <p:spPr>
            <a:xfrm>
              <a:off x="1287538" y="2426363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1897863" y="3003575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2508163" y="358078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3118475" y="21377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3728788" y="2714950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4339088" y="15599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4949400" y="2426363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5559713" y="3292175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6170025" y="30069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6780338" y="3580775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7390650" y="18491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8006675" y="1559663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" name="Google Shape;71;p15"/>
          <p:cNvGrpSpPr/>
          <p:nvPr/>
        </p:nvGrpSpPr>
        <p:grpSpPr>
          <a:xfrm>
            <a:off x="-614033" y="3004439"/>
            <a:ext cx="10790078" cy="2519041"/>
            <a:chOff x="710288" y="2137750"/>
            <a:chExt cx="7723197" cy="1803050"/>
          </a:xfrm>
        </p:grpSpPr>
        <p:sp>
          <p:nvSpPr>
            <p:cNvPr id="72" name="Google Shape;72;p15"/>
            <p:cNvSpPr/>
            <p:nvPr/>
          </p:nvSpPr>
          <p:spPr>
            <a:xfrm>
              <a:off x="710288" y="2172905"/>
              <a:ext cx="7723197" cy="1739465"/>
            </a:xfrm>
            <a:custGeom>
              <a:avLst/>
              <a:gdLst/>
              <a:ahLst/>
              <a:cxnLst/>
              <a:rect l="l" t="t" r="r" b="b"/>
              <a:pathLst>
                <a:path w="214429" h="48295" extrusionOk="0">
                  <a:moveTo>
                    <a:pt x="0" y="48101"/>
                  </a:moveTo>
                  <a:lnTo>
                    <a:pt x="17026" y="32099"/>
                  </a:lnTo>
                  <a:lnTo>
                    <a:pt x="33957" y="40100"/>
                  </a:lnTo>
                  <a:lnTo>
                    <a:pt x="50912" y="8072"/>
                  </a:lnTo>
                  <a:lnTo>
                    <a:pt x="67890" y="48077"/>
                  </a:lnTo>
                  <a:lnTo>
                    <a:pt x="84797" y="24003"/>
                  </a:lnTo>
                  <a:lnTo>
                    <a:pt x="101751" y="32099"/>
                  </a:lnTo>
                  <a:lnTo>
                    <a:pt x="118658" y="24122"/>
                  </a:lnTo>
                  <a:lnTo>
                    <a:pt x="135613" y="8025"/>
                  </a:lnTo>
                  <a:lnTo>
                    <a:pt x="152591" y="0"/>
                  </a:lnTo>
                  <a:lnTo>
                    <a:pt x="169522" y="24098"/>
                  </a:lnTo>
                  <a:lnTo>
                    <a:pt x="186500" y="32194"/>
                  </a:lnTo>
                  <a:lnTo>
                    <a:pt x="203611" y="16042"/>
                  </a:lnTo>
                  <a:lnTo>
                    <a:pt x="214429" y="48295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" name="Google Shape;73;p15"/>
            <p:cNvSpPr/>
            <p:nvPr/>
          </p:nvSpPr>
          <p:spPr>
            <a:xfrm>
              <a:off x="8000975" y="2718588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7390663" y="32921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6780325" y="30035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6170038" y="2137750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5559700" y="2426363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4949413" y="3006938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4339088" y="32921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3728775" y="30035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3118475" y="3869400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2508163" y="2426363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1897850" y="35807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1287538" y="3292188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483675" y="299712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MY">
                <a:solidFill>
                  <a:srgbClr val="1E35A1"/>
                </a:solidFill>
              </a:rPr>
              <a:t>EXPLORATORY DATA ANALYSIS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79A5927-24DF-FDAF-B078-9627AEB3AF3F}"/>
              </a:ext>
            </a:extLst>
          </p:cNvPr>
          <p:cNvCxnSpPr/>
          <p:nvPr/>
        </p:nvCxnSpPr>
        <p:spPr>
          <a:xfrm>
            <a:off x="483675" y="886283"/>
            <a:ext cx="8203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8071A2F9-FA5D-931D-BB9F-852DFA86F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374" y="1118035"/>
            <a:ext cx="4309501" cy="365667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4" name="Google Shape;148;p17">
            <a:extLst>
              <a:ext uri="{FF2B5EF4-FFF2-40B4-BE49-F238E27FC236}">
                <a16:creationId xmlns:a16="http://schemas.microsoft.com/office/drawing/2014/main" id="{A8A0DE73-81EC-8B3B-EADF-5AA2B3B12B69}"/>
              </a:ext>
            </a:extLst>
          </p:cNvPr>
          <p:cNvGrpSpPr/>
          <p:nvPr/>
        </p:nvGrpSpPr>
        <p:grpSpPr>
          <a:xfrm>
            <a:off x="743981" y="1891888"/>
            <a:ext cx="3010263" cy="1478926"/>
            <a:chOff x="658627" y="1636775"/>
            <a:chExt cx="1772702" cy="575544"/>
          </a:xfrm>
        </p:grpSpPr>
        <p:sp>
          <p:nvSpPr>
            <p:cNvPr id="25" name="Google Shape;149;p17">
              <a:extLst>
                <a:ext uri="{FF2B5EF4-FFF2-40B4-BE49-F238E27FC236}">
                  <a16:creationId xmlns:a16="http://schemas.microsoft.com/office/drawing/2014/main" id="{CBCD3854-FFEE-C0CC-1F68-1867BF0AF61C}"/>
                </a:ext>
              </a:extLst>
            </p:cNvPr>
            <p:cNvSpPr txBox="1"/>
            <p:nvPr/>
          </p:nvSpPr>
          <p:spPr>
            <a:xfrm>
              <a:off x="658628" y="1728875"/>
              <a:ext cx="1534110" cy="172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Analysis 1</a:t>
              </a:r>
              <a:endParaRPr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" name="Google Shape;150;p17">
              <a:extLst>
                <a:ext uri="{FF2B5EF4-FFF2-40B4-BE49-F238E27FC236}">
                  <a16:creationId xmlns:a16="http://schemas.microsoft.com/office/drawing/2014/main" id="{240E5B12-1C41-7799-A458-BDAD167186B8}"/>
                </a:ext>
              </a:extLst>
            </p:cNvPr>
            <p:cNvSpPr txBox="1"/>
            <p:nvPr/>
          </p:nvSpPr>
          <p:spPr>
            <a:xfrm>
              <a:off x="658629" y="1836279"/>
              <a:ext cx="1772700" cy="3760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Risk of stroke begins to rise significantly starting at around age 40</a:t>
              </a:r>
            </a:p>
            <a:p>
              <a:pPr marL="171450" lvl="0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MY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</a:t>
              </a: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each to the peak at age 78</a:t>
              </a:r>
            </a:p>
          </p:txBody>
        </p:sp>
        <p:sp>
          <p:nvSpPr>
            <p:cNvPr id="27" name="Google Shape;151;p17">
              <a:extLst>
                <a:ext uri="{FF2B5EF4-FFF2-40B4-BE49-F238E27FC236}">
                  <a16:creationId xmlns:a16="http://schemas.microsoft.com/office/drawing/2014/main" id="{562D63D4-C016-C4D7-61D1-796CCF03970A}"/>
                </a:ext>
              </a:extLst>
            </p:cNvPr>
            <p:cNvSpPr/>
            <p:nvPr/>
          </p:nvSpPr>
          <p:spPr>
            <a:xfrm>
              <a:off x="658627" y="1636775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150;p17">
            <a:extLst>
              <a:ext uri="{FF2B5EF4-FFF2-40B4-BE49-F238E27FC236}">
                <a16:creationId xmlns:a16="http://schemas.microsoft.com/office/drawing/2014/main" id="{8C0C8022-4905-D110-B07F-AB2C1478CF9D}"/>
              </a:ext>
            </a:extLst>
          </p:cNvPr>
          <p:cNvSpPr txBox="1"/>
          <p:nvPr/>
        </p:nvSpPr>
        <p:spPr>
          <a:xfrm>
            <a:off x="743984" y="3274460"/>
            <a:ext cx="3010260" cy="744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When a patient gets older, their risk of having a stroke rises.</a:t>
            </a:r>
          </a:p>
        </p:txBody>
      </p:sp>
    </p:spTree>
    <p:extLst>
      <p:ext uri="{BB962C8B-B14F-4D97-AF65-F5344CB8AC3E}">
        <p14:creationId xmlns:p14="http://schemas.microsoft.com/office/powerpoint/2010/main" val="1166261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483675" y="299712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MY"/>
              <a:t>EXPLORATORY DATA ANALYSIS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79A5927-24DF-FDAF-B078-9627AEB3AF3F}"/>
              </a:ext>
            </a:extLst>
          </p:cNvPr>
          <p:cNvCxnSpPr/>
          <p:nvPr/>
        </p:nvCxnSpPr>
        <p:spPr>
          <a:xfrm>
            <a:off x="483675" y="886283"/>
            <a:ext cx="8203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C398D2C-D931-DA82-07A6-E3D9CE78B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55" y="1159805"/>
            <a:ext cx="4015983" cy="348653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Google Shape;152;p17">
            <a:extLst>
              <a:ext uri="{FF2B5EF4-FFF2-40B4-BE49-F238E27FC236}">
                <a16:creationId xmlns:a16="http://schemas.microsoft.com/office/drawing/2014/main" id="{E08BD3D6-8D92-0F55-A6B7-869EC167EBD8}"/>
              </a:ext>
            </a:extLst>
          </p:cNvPr>
          <p:cNvGrpSpPr/>
          <p:nvPr/>
        </p:nvGrpSpPr>
        <p:grpSpPr>
          <a:xfrm>
            <a:off x="5349183" y="1713775"/>
            <a:ext cx="3207519" cy="1832487"/>
            <a:chOff x="676785" y="2929813"/>
            <a:chExt cx="1806190" cy="783162"/>
          </a:xfrm>
        </p:grpSpPr>
        <p:sp>
          <p:nvSpPr>
            <p:cNvPr id="12" name="Google Shape;153;p17">
              <a:extLst>
                <a:ext uri="{FF2B5EF4-FFF2-40B4-BE49-F238E27FC236}">
                  <a16:creationId xmlns:a16="http://schemas.microsoft.com/office/drawing/2014/main" id="{54B95CCC-3651-16BA-4CB1-DCAF93428853}"/>
                </a:ext>
              </a:extLst>
            </p:cNvPr>
            <p:cNvSpPr txBox="1"/>
            <p:nvPr/>
          </p:nvSpPr>
          <p:spPr>
            <a:xfrm>
              <a:off x="676785" y="3047194"/>
              <a:ext cx="1772700" cy="9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Analysis  2</a:t>
              </a:r>
              <a:endParaRPr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" name="Google Shape;154;p17">
              <a:extLst>
                <a:ext uri="{FF2B5EF4-FFF2-40B4-BE49-F238E27FC236}">
                  <a16:creationId xmlns:a16="http://schemas.microsoft.com/office/drawing/2014/main" id="{08E7A80A-13E1-1CC2-58D3-18E8B58ADB33}"/>
                </a:ext>
              </a:extLst>
            </p:cNvPr>
            <p:cNvSpPr txBox="1"/>
            <p:nvPr/>
          </p:nvSpPr>
          <p:spPr>
            <a:xfrm>
              <a:off x="710275" y="3164575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MY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Majority of the patient BMI that getting stroke is 28.4.</a:t>
              </a:r>
            </a:p>
            <a:p>
              <a:pPr marL="171450" lvl="0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MY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Consider as overweight category .</a:t>
              </a:r>
            </a:p>
            <a:p>
              <a:pPr marL="171450" lvl="0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Consist some outlier which will need to overcome.</a:t>
              </a:r>
            </a:p>
          </p:txBody>
        </p:sp>
        <p:sp>
          <p:nvSpPr>
            <p:cNvPr id="15" name="Google Shape;155;p17">
              <a:extLst>
                <a:ext uri="{FF2B5EF4-FFF2-40B4-BE49-F238E27FC236}">
                  <a16:creationId xmlns:a16="http://schemas.microsoft.com/office/drawing/2014/main" id="{0CEA4275-968C-54E0-8BFA-E503297C269B}"/>
                </a:ext>
              </a:extLst>
            </p:cNvPr>
            <p:cNvSpPr/>
            <p:nvPr/>
          </p:nvSpPr>
          <p:spPr>
            <a:xfrm>
              <a:off x="7102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54;p17">
            <a:extLst>
              <a:ext uri="{FF2B5EF4-FFF2-40B4-BE49-F238E27FC236}">
                <a16:creationId xmlns:a16="http://schemas.microsoft.com/office/drawing/2014/main" id="{7DB09989-F891-2CBD-5CFB-E06650310249}"/>
              </a:ext>
            </a:extLst>
          </p:cNvPr>
          <p:cNvSpPr txBox="1"/>
          <p:nvPr/>
        </p:nvSpPr>
        <p:spPr>
          <a:xfrm>
            <a:off x="5408656" y="3484240"/>
            <a:ext cx="3148046" cy="772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MY" sz="120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Patient who is overweight has a higher risk of getting stroke compare to others BMI categories.</a:t>
            </a:r>
          </a:p>
        </p:txBody>
      </p:sp>
    </p:spTree>
    <p:extLst>
      <p:ext uri="{BB962C8B-B14F-4D97-AF65-F5344CB8AC3E}">
        <p14:creationId xmlns:p14="http://schemas.microsoft.com/office/powerpoint/2010/main" val="2020706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483675" y="299712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>
                <a:solidFill>
                  <a:srgbClr val="000000"/>
                </a:solidFill>
              </a:rPr>
              <a:t>EXPLORATORY DATA ANALYSIS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79A5927-24DF-FDAF-B078-9627AEB3AF3F}"/>
              </a:ext>
            </a:extLst>
          </p:cNvPr>
          <p:cNvCxnSpPr/>
          <p:nvPr/>
        </p:nvCxnSpPr>
        <p:spPr>
          <a:xfrm>
            <a:off x="483675" y="886283"/>
            <a:ext cx="8203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DA4B47D-75AB-BEE7-552A-7FA7E87CB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386" y="1100255"/>
            <a:ext cx="3926489" cy="336932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7" name="Google Shape;148;p17">
            <a:extLst>
              <a:ext uri="{FF2B5EF4-FFF2-40B4-BE49-F238E27FC236}">
                <a16:creationId xmlns:a16="http://schemas.microsoft.com/office/drawing/2014/main" id="{B7B95BFA-4AB1-00FC-6687-283A011958F8}"/>
              </a:ext>
            </a:extLst>
          </p:cNvPr>
          <p:cNvGrpSpPr/>
          <p:nvPr/>
        </p:nvGrpSpPr>
        <p:grpSpPr>
          <a:xfrm>
            <a:off x="699265" y="1453146"/>
            <a:ext cx="3010260" cy="1765351"/>
            <a:chOff x="658627" y="1636775"/>
            <a:chExt cx="1772700" cy="687010"/>
          </a:xfrm>
        </p:grpSpPr>
        <p:sp>
          <p:nvSpPr>
            <p:cNvPr id="18" name="Google Shape;149;p17">
              <a:extLst>
                <a:ext uri="{FF2B5EF4-FFF2-40B4-BE49-F238E27FC236}">
                  <a16:creationId xmlns:a16="http://schemas.microsoft.com/office/drawing/2014/main" id="{3E5C2546-7296-FFD0-D871-03B10E63963C}"/>
                </a:ext>
              </a:extLst>
            </p:cNvPr>
            <p:cNvSpPr txBox="1"/>
            <p:nvPr/>
          </p:nvSpPr>
          <p:spPr>
            <a:xfrm>
              <a:off x="658628" y="1728875"/>
              <a:ext cx="1534110" cy="172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Analysis 3</a:t>
              </a:r>
              <a:endParaRPr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9" name="Google Shape;150;p17">
              <a:extLst>
                <a:ext uri="{FF2B5EF4-FFF2-40B4-BE49-F238E27FC236}">
                  <a16:creationId xmlns:a16="http://schemas.microsoft.com/office/drawing/2014/main" id="{4B00F0B1-4BE0-91E5-7ED6-73940567FE0A}"/>
                </a:ext>
              </a:extLst>
            </p:cNvPr>
            <p:cNvSpPr txBox="1"/>
            <p:nvPr/>
          </p:nvSpPr>
          <p:spPr>
            <a:xfrm>
              <a:off x="658627" y="1947745"/>
              <a:ext cx="1772700" cy="3760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MY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P</a:t>
              </a:r>
              <a:r>
                <a:rPr lang="en" sz="1200" dirty="0" err="1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atient</a:t>
              </a: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 healthy average glucose level is between 50 ~125.</a:t>
              </a:r>
            </a:p>
            <a:p>
              <a:pPr marL="171450" lvl="0" indent="-17145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" sz="1200" dirty="0" err="1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Hypolycemia</a:t>
              </a: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 and normal level</a:t>
              </a:r>
            </a:p>
            <a:p>
              <a:pPr marL="171450" lvl="0" indent="-17145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7145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" name="Google Shape;151;p17">
              <a:extLst>
                <a:ext uri="{FF2B5EF4-FFF2-40B4-BE49-F238E27FC236}">
                  <a16:creationId xmlns:a16="http://schemas.microsoft.com/office/drawing/2014/main" id="{588636B6-CDAC-B40B-2B96-FEF3F8C30507}"/>
                </a:ext>
              </a:extLst>
            </p:cNvPr>
            <p:cNvSpPr/>
            <p:nvPr/>
          </p:nvSpPr>
          <p:spPr>
            <a:xfrm>
              <a:off x="658627" y="1636775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150;p17">
            <a:extLst>
              <a:ext uri="{FF2B5EF4-FFF2-40B4-BE49-F238E27FC236}">
                <a16:creationId xmlns:a16="http://schemas.microsoft.com/office/drawing/2014/main" id="{C5D7ABAF-D06E-39E0-E953-25089063F2DA}"/>
              </a:ext>
            </a:extLst>
          </p:cNvPr>
          <p:cNvSpPr txBox="1"/>
          <p:nvPr/>
        </p:nvSpPr>
        <p:spPr>
          <a:xfrm>
            <a:off x="699265" y="2918207"/>
            <a:ext cx="3010260" cy="172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MY" sz="120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The risk of getting stroke will increase,  when the patient average glucose level is more than 125 which is an unhealthy level. </a:t>
            </a:r>
            <a:endParaRPr lang="en" sz="1200">
              <a:solidFill>
                <a:schemeClr val="accent1">
                  <a:lumMod val="7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200">
              <a:solidFill>
                <a:schemeClr val="accent1">
                  <a:lumMod val="7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200">
              <a:solidFill>
                <a:schemeClr val="accent1">
                  <a:lumMod val="7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59771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A0E9-6A0F-137C-CCB8-38B1CC4D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16343"/>
            <a:ext cx="8520600" cy="841800"/>
          </a:xfrm>
        </p:spPr>
        <p:txBody>
          <a:bodyPr/>
          <a:lstStyle/>
          <a:p>
            <a:r>
              <a:rPr lang="en-MY" dirty="0">
                <a:solidFill>
                  <a:srgbClr val="0C79F3"/>
                </a:solidFill>
              </a:rPr>
              <a:t>DATA TRANSFORMATION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9D6A397-D069-4F27-88F4-309698B7E426}"/>
              </a:ext>
            </a:extLst>
          </p:cNvPr>
          <p:cNvSpPr txBox="1">
            <a:spLocks/>
          </p:cNvSpPr>
          <p:nvPr/>
        </p:nvSpPr>
        <p:spPr>
          <a:xfrm>
            <a:off x="311700" y="2289213"/>
            <a:ext cx="408885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MY" dirty="0"/>
              <a:t>Remove Index’s (id) column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6A7509-BE21-A174-96EA-B7D961959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486" y="1844145"/>
            <a:ext cx="1676486" cy="1371670"/>
          </a:xfrm>
          <a:prstGeom prst="rect">
            <a:avLst/>
          </a:prstGeom>
        </p:spPr>
      </p:pic>
      <p:sp>
        <p:nvSpPr>
          <p:cNvPr id="18" name="Google Shape;1506;p43">
            <a:extLst>
              <a:ext uri="{FF2B5EF4-FFF2-40B4-BE49-F238E27FC236}">
                <a16:creationId xmlns:a16="http://schemas.microsoft.com/office/drawing/2014/main" id="{BAA623CE-229B-3A04-7F02-7B80217CDACA}"/>
              </a:ext>
            </a:extLst>
          </p:cNvPr>
          <p:cNvSpPr/>
          <p:nvPr/>
        </p:nvSpPr>
        <p:spPr>
          <a:xfrm flipV="1">
            <a:off x="-888016" y="32428"/>
            <a:ext cx="5559552" cy="952105"/>
          </a:xfrm>
          <a:custGeom>
            <a:avLst/>
            <a:gdLst/>
            <a:ahLst/>
            <a:cxnLst/>
            <a:rect l="l" t="t" r="r" b="b"/>
            <a:pathLst>
              <a:path w="206341" h="87545" extrusionOk="0">
                <a:moveTo>
                  <a:pt x="0" y="0"/>
                </a:moveTo>
                <a:lnTo>
                  <a:pt x="41469" y="43673"/>
                </a:lnTo>
                <a:lnTo>
                  <a:pt x="82737" y="21636"/>
                </a:lnTo>
                <a:lnTo>
                  <a:pt x="124206" y="87545"/>
                </a:lnTo>
                <a:lnTo>
                  <a:pt x="165674" y="43472"/>
                </a:lnTo>
                <a:lnTo>
                  <a:pt x="206341" y="87345"/>
                </a:lnTo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" name="Google Shape;1506;p43">
            <a:extLst>
              <a:ext uri="{FF2B5EF4-FFF2-40B4-BE49-F238E27FC236}">
                <a16:creationId xmlns:a16="http://schemas.microsoft.com/office/drawing/2014/main" id="{1AE7500D-1639-7CCD-035F-97498C4DA349}"/>
              </a:ext>
            </a:extLst>
          </p:cNvPr>
          <p:cNvSpPr/>
          <p:nvPr/>
        </p:nvSpPr>
        <p:spPr>
          <a:xfrm rot="1283576" flipV="1">
            <a:off x="2921179" y="4342898"/>
            <a:ext cx="3301641" cy="1295109"/>
          </a:xfrm>
          <a:custGeom>
            <a:avLst/>
            <a:gdLst/>
            <a:ahLst/>
            <a:cxnLst/>
            <a:rect l="l" t="t" r="r" b="b"/>
            <a:pathLst>
              <a:path w="206341" h="87545" extrusionOk="0">
                <a:moveTo>
                  <a:pt x="0" y="0"/>
                </a:moveTo>
                <a:lnTo>
                  <a:pt x="41469" y="43673"/>
                </a:lnTo>
                <a:lnTo>
                  <a:pt x="82737" y="21636"/>
                </a:lnTo>
                <a:lnTo>
                  <a:pt x="124206" y="87545"/>
                </a:lnTo>
                <a:lnTo>
                  <a:pt x="165674" y="43472"/>
                </a:lnTo>
                <a:lnTo>
                  <a:pt x="206341" y="87345"/>
                </a:lnTo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MY"/>
          </a:p>
        </p:txBody>
      </p:sp>
      <p:sp>
        <p:nvSpPr>
          <p:cNvPr id="4" name="Arrow: Curved Left 3">
            <a:extLst>
              <a:ext uri="{FF2B5EF4-FFF2-40B4-BE49-F238E27FC236}">
                <a16:creationId xmlns:a16="http://schemas.microsoft.com/office/drawing/2014/main" id="{C46A2849-120F-A7BC-290B-4A59E36DD1D8}"/>
              </a:ext>
            </a:extLst>
          </p:cNvPr>
          <p:cNvSpPr/>
          <p:nvPr/>
        </p:nvSpPr>
        <p:spPr>
          <a:xfrm rot="19105449">
            <a:off x="6788416" y="2061925"/>
            <a:ext cx="331910" cy="1098665"/>
          </a:xfrm>
          <a:prstGeom prst="curvedLeftArrow">
            <a:avLst>
              <a:gd name="adj1" fmla="val 13707"/>
              <a:gd name="adj2" fmla="val 62150"/>
              <a:gd name="adj3" fmla="val 239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9F0106E0-D6D0-0423-0BE7-7216A2002EEB}"/>
              </a:ext>
            </a:extLst>
          </p:cNvPr>
          <p:cNvSpPr/>
          <p:nvPr/>
        </p:nvSpPr>
        <p:spPr>
          <a:xfrm>
            <a:off x="4772411" y="1801340"/>
            <a:ext cx="772512" cy="1534392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EF7809C-4376-BD32-BC24-D9F41A14B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041" y="3327338"/>
            <a:ext cx="1503473" cy="1384371"/>
          </a:xfrm>
          <a:prstGeom prst="rect">
            <a:avLst/>
          </a:prstGeom>
        </p:spPr>
      </p:pic>
      <p:pic>
        <p:nvPicPr>
          <p:cNvPr id="7" name="Graphic 6" descr="Transfer with solid fill">
            <a:extLst>
              <a:ext uri="{FF2B5EF4-FFF2-40B4-BE49-F238E27FC236}">
                <a16:creationId xmlns:a16="http://schemas.microsoft.com/office/drawing/2014/main" id="{474B0ABF-CDDC-6D0B-0B35-369B9C5D05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7459" y="168685"/>
            <a:ext cx="914400" cy="9144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42714BF-22E3-03F5-8EC8-AAFAAC242A0A}"/>
              </a:ext>
            </a:extLst>
          </p:cNvPr>
          <p:cNvSpPr txBox="1">
            <a:spLocks/>
          </p:cNvSpPr>
          <p:nvPr/>
        </p:nvSpPr>
        <p:spPr>
          <a:xfrm>
            <a:off x="311700" y="2290531"/>
            <a:ext cx="408885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MY"/>
              <a:t>Remove Index’s (id) column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D6DA8A7-BD57-EAD7-50E8-C4E0A97B5F40}"/>
              </a:ext>
            </a:extLst>
          </p:cNvPr>
          <p:cNvSpPr txBox="1">
            <a:spLocks/>
          </p:cNvSpPr>
          <p:nvPr/>
        </p:nvSpPr>
        <p:spPr>
          <a:xfrm>
            <a:off x="6492041" y="4485816"/>
            <a:ext cx="150347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MY" sz="1500"/>
              <a:t>11 columns</a:t>
            </a:r>
          </a:p>
        </p:txBody>
      </p:sp>
    </p:spTree>
    <p:extLst>
      <p:ext uri="{BB962C8B-B14F-4D97-AF65-F5344CB8AC3E}">
        <p14:creationId xmlns:p14="http://schemas.microsoft.com/office/powerpoint/2010/main" val="40441703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78E5E-74D5-EBAF-9692-0D52BBAF6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84890"/>
            <a:ext cx="8520600" cy="841800"/>
          </a:xfrm>
        </p:spPr>
        <p:txBody>
          <a:bodyPr/>
          <a:lstStyle/>
          <a:p>
            <a:r>
              <a:rPr lang="en-US"/>
              <a:t>Standardize Variable and Columns Name</a:t>
            </a:r>
            <a:endParaRPr lang="en-MY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C1AFDDB-B1A4-5CB2-ABD0-471ABDD16813}"/>
              </a:ext>
            </a:extLst>
          </p:cNvPr>
          <p:cNvGrpSpPr/>
          <p:nvPr/>
        </p:nvGrpSpPr>
        <p:grpSpPr>
          <a:xfrm>
            <a:off x="0" y="3569232"/>
            <a:ext cx="9144000" cy="1569406"/>
            <a:chOff x="0" y="3569232"/>
            <a:chExt cx="9144000" cy="156940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CB26D0E-4691-2327-FAC7-6DF82FDE83F6}"/>
                </a:ext>
              </a:extLst>
            </p:cNvPr>
            <p:cNvSpPr/>
            <p:nvPr/>
          </p:nvSpPr>
          <p:spPr>
            <a:xfrm>
              <a:off x="0" y="4407118"/>
              <a:ext cx="9144000" cy="731520"/>
            </a:xfrm>
            <a:prstGeom prst="rect">
              <a:avLst/>
            </a:prstGeom>
            <a:solidFill>
              <a:schemeClr val="accent6">
                <a:lumMod val="90000"/>
                <a:lumOff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73E4219-17F5-F53F-7C34-C8AF61B87ABE}"/>
                </a:ext>
              </a:extLst>
            </p:cNvPr>
            <p:cNvGrpSpPr/>
            <p:nvPr/>
          </p:nvGrpSpPr>
          <p:grpSpPr>
            <a:xfrm>
              <a:off x="1475840" y="3569232"/>
              <a:ext cx="6127918" cy="1230714"/>
              <a:chOff x="575774" y="3382724"/>
              <a:chExt cx="6125223" cy="1365769"/>
            </a:xfrm>
          </p:grpSpPr>
          <p:sp>
            <p:nvSpPr>
              <p:cNvPr id="4" name="Flowchart: Connector 3">
                <a:extLst>
                  <a:ext uri="{FF2B5EF4-FFF2-40B4-BE49-F238E27FC236}">
                    <a16:creationId xmlns:a16="http://schemas.microsoft.com/office/drawing/2014/main" id="{93ED3643-AF85-54E5-775A-27BF543CBDC7}"/>
                  </a:ext>
                </a:extLst>
              </p:cNvPr>
              <p:cNvSpPr/>
              <p:nvPr/>
            </p:nvSpPr>
            <p:spPr>
              <a:xfrm>
                <a:off x="575774" y="3838022"/>
                <a:ext cx="896111" cy="910471"/>
              </a:xfrm>
              <a:prstGeom prst="flowChartConnec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\</a:t>
                </a:r>
                <a:endParaRPr lang="en-MY"/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225CF8C-DF6A-DD62-D1BD-BAA8F6AD7F14}"/>
                  </a:ext>
                </a:extLst>
              </p:cNvPr>
              <p:cNvGrpSpPr/>
              <p:nvPr/>
            </p:nvGrpSpPr>
            <p:grpSpPr>
              <a:xfrm>
                <a:off x="600438" y="3382724"/>
                <a:ext cx="6100559" cy="1365768"/>
                <a:chOff x="430939" y="3397505"/>
                <a:chExt cx="6100559" cy="1365768"/>
              </a:xfrm>
            </p:grpSpPr>
            <p:sp>
              <p:nvSpPr>
                <p:cNvPr id="10" name="Flowchart: Connector 9">
                  <a:extLst>
                    <a:ext uri="{FF2B5EF4-FFF2-40B4-BE49-F238E27FC236}">
                      <a16:creationId xmlns:a16="http://schemas.microsoft.com/office/drawing/2014/main" id="{85A65ABC-63A6-BF96-1A89-FF41C82DE539}"/>
                    </a:ext>
                  </a:extLst>
                </p:cNvPr>
                <p:cNvSpPr/>
                <p:nvPr/>
              </p:nvSpPr>
              <p:spPr>
                <a:xfrm>
                  <a:off x="5699760" y="3899639"/>
                  <a:ext cx="831738" cy="862532"/>
                </a:xfrm>
                <a:prstGeom prst="flowChartConnector">
                  <a:avLst/>
                </a:prstGeom>
                <a:solidFill>
                  <a:srgbClr val="BFBFBF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80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ell MT" panose="02020503060305020303" pitchFamily="18" charset="0"/>
                    </a:rPr>
                    <a:t>Categorize </a:t>
                  </a:r>
                  <a:r>
                    <a:rPr lang="en-US" sz="800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ell MT" panose="02020503060305020303" pitchFamily="18" charset="0"/>
                    </a:rPr>
                    <a:t>+ Encode</a:t>
                  </a:r>
                  <a:endParaRPr lang="en-MY" sz="8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ell MT" panose="02020503060305020303" pitchFamily="18" charset="0"/>
                  </a:endParaRPr>
                </a:p>
              </p:txBody>
            </p:sp>
            <p:sp>
              <p:nvSpPr>
                <p:cNvPr id="11" name="Flowchart: Connector 10">
                  <a:extLst>
                    <a:ext uri="{FF2B5EF4-FFF2-40B4-BE49-F238E27FC236}">
                      <a16:creationId xmlns:a16="http://schemas.microsoft.com/office/drawing/2014/main" id="{684B6CAF-CE28-0220-87A3-FB63835ECC4E}"/>
                    </a:ext>
                  </a:extLst>
                </p:cNvPr>
                <p:cNvSpPr/>
                <p:nvPr/>
              </p:nvSpPr>
              <p:spPr>
                <a:xfrm>
                  <a:off x="3965370" y="3899638"/>
                  <a:ext cx="832181" cy="862532"/>
                </a:xfrm>
                <a:prstGeom prst="flowChartConnector">
                  <a:avLst/>
                </a:prstGeom>
                <a:solidFill>
                  <a:srgbClr val="0F2DB5"/>
                </a:solidFill>
                <a:ln>
                  <a:solidFill>
                    <a:schemeClr val="accent6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ell MT" panose="02020503060305020303" pitchFamily="18" charset="0"/>
                    </a:rPr>
                    <a:t>One-Hot </a:t>
                  </a:r>
                  <a:r>
                    <a:rPr lang="en-US" sz="900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ell MT" panose="02020503060305020303" pitchFamily="18" charset="0"/>
                    </a:rPr>
                    <a:t>Encode</a:t>
                  </a:r>
                  <a:endParaRPr lang="en-MY" sz="9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ell MT" panose="02020503060305020303" pitchFamily="18" charset="0"/>
                  </a:endParaRPr>
                </a:p>
              </p:txBody>
            </p:sp>
            <p:sp>
              <p:nvSpPr>
                <p:cNvPr id="12" name="Flowchart: Connector 11">
                  <a:extLst>
                    <a:ext uri="{FF2B5EF4-FFF2-40B4-BE49-F238E27FC236}">
                      <a16:creationId xmlns:a16="http://schemas.microsoft.com/office/drawing/2014/main" id="{8E23F1D5-068F-CCFA-E51D-61514C20E7A3}"/>
                    </a:ext>
                  </a:extLst>
                </p:cNvPr>
                <p:cNvSpPr/>
                <p:nvPr/>
              </p:nvSpPr>
              <p:spPr>
                <a:xfrm>
                  <a:off x="2204594" y="3899637"/>
                  <a:ext cx="832180" cy="863636"/>
                </a:xfrm>
                <a:prstGeom prst="flowChartConnector">
                  <a:avLst/>
                </a:prstGeom>
                <a:solidFill>
                  <a:srgbClr val="0379FF"/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ell MT" panose="02020503060305020303" pitchFamily="18" charset="0"/>
                    </a:rPr>
                    <a:t>Label </a:t>
                  </a:r>
                  <a:r>
                    <a:rPr lang="en-US" sz="900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ell MT" panose="02020503060305020303" pitchFamily="18" charset="0"/>
                    </a:rPr>
                    <a:t>Encode</a:t>
                  </a:r>
                  <a:endParaRPr lang="en-MY" sz="9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ell MT" panose="02020503060305020303" pitchFamily="18" charset="0"/>
                  </a:endParaRPr>
                </a:p>
              </p:txBody>
            </p:sp>
            <p:sp>
              <p:nvSpPr>
                <p:cNvPr id="9" name="Flowchart: Connector 8">
                  <a:extLst>
                    <a:ext uri="{FF2B5EF4-FFF2-40B4-BE49-F238E27FC236}">
                      <a16:creationId xmlns:a16="http://schemas.microsoft.com/office/drawing/2014/main" id="{2B546B2A-014A-4031-9DC7-84C0566DAC7D}"/>
                    </a:ext>
                  </a:extLst>
                </p:cNvPr>
                <p:cNvSpPr/>
                <p:nvPr/>
              </p:nvSpPr>
              <p:spPr>
                <a:xfrm>
                  <a:off x="430939" y="3397505"/>
                  <a:ext cx="831738" cy="862532"/>
                </a:xfrm>
                <a:prstGeom prst="flowChartConnector">
                  <a:avLst/>
                </a:prstGeom>
                <a:solidFill>
                  <a:srgbClr val="13247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b="1">
                      <a:solidFill>
                        <a:schemeClr val="bg1"/>
                      </a:solidFill>
                      <a:latin typeface="Bell MT" panose="02020503060305020303" pitchFamily="18" charset="0"/>
                    </a:rPr>
                    <a:t>Rename</a:t>
                  </a:r>
                  <a:endParaRPr lang="en-MY" sz="900" b="1">
                    <a:solidFill>
                      <a:schemeClr val="bg1"/>
                    </a:solidFill>
                    <a:latin typeface="Bell MT" panose="02020503060305020303" pitchFamily="18" charset="0"/>
                  </a:endParaRPr>
                </a:p>
              </p:txBody>
            </p:sp>
          </p:grpSp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97C3FD1-448D-152E-9E8B-2FA93E686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33" y="1284997"/>
            <a:ext cx="3819860" cy="13488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25F7F4-7650-845D-AB56-5FDFD97C9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792" y="2358569"/>
            <a:ext cx="4540483" cy="1397072"/>
          </a:xfrm>
          <a:prstGeom prst="rect">
            <a:avLst/>
          </a:prstGeom>
        </p:spPr>
      </p:pic>
      <p:sp>
        <p:nvSpPr>
          <p:cNvPr id="15" name="Arrow: Curved Left 14">
            <a:extLst>
              <a:ext uri="{FF2B5EF4-FFF2-40B4-BE49-F238E27FC236}">
                <a16:creationId xmlns:a16="http://schemas.microsoft.com/office/drawing/2014/main" id="{94B76B93-ABAE-50A8-18AB-59195D2FCD2D}"/>
              </a:ext>
            </a:extLst>
          </p:cNvPr>
          <p:cNvSpPr/>
          <p:nvPr/>
        </p:nvSpPr>
        <p:spPr>
          <a:xfrm rot="19105449">
            <a:off x="5042350" y="1441875"/>
            <a:ext cx="226142" cy="759815"/>
          </a:xfrm>
          <a:prstGeom prst="curvedLeftArrow">
            <a:avLst>
              <a:gd name="adj1" fmla="val 13707"/>
              <a:gd name="adj2" fmla="val 62150"/>
              <a:gd name="adj3" fmla="val 239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2CA8AF66-BE6A-720B-B31D-EF578B034D75}"/>
              </a:ext>
            </a:extLst>
          </p:cNvPr>
          <p:cNvSpPr/>
          <p:nvPr/>
        </p:nvSpPr>
        <p:spPr>
          <a:xfrm>
            <a:off x="700933" y="1522713"/>
            <a:ext cx="1631686" cy="111109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D7414954-E25F-9059-695C-9B01BAEE8719}"/>
              </a:ext>
            </a:extLst>
          </p:cNvPr>
          <p:cNvSpPr/>
          <p:nvPr/>
        </p:nvSpPr>
        <p:spPr>
          <a:xfrm>
            <a:off x="3603848" y="1505785"/>
            <a:ext cx="916945" cy="374221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 descr="Checkmark">
                <a:extLst>
                  <a:ext uri="{FF2B5EF4-FFF2-40B4-BE49-F238E27FC236}">
                    <a16:creationId xmlns:a16="http://schemas.microsoft.com/office/drawing/2014/main" id="{89473E5A-0F12-ED65-02E3-AAC9AC29996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075176">
              <a:off x="7558007" y="3267616"/>
              <a:ext cx="1326328" cy="1061064"/>
            </p:xfrm>
            <a:graphic>
              <a:graphicData uri="http://schemas.microsoft.com/office/drawing/2017/model3d">
                <am3d:model3d r:embed="rId5">
                  <am3d:spPr>
                    <a:xfrm rot="1075176">
                      <a:off x="0" y="0"/>
                      <a:ext cx="1326328" cy="1061064"/>
                    </a:xfrm>
                    <a:prstGeom prst="rect">
                      <a:avLst/>
                    </a:prstGeom>
                  </am3d:spPr>
                  <am3d:camera>
                    <am3d:pos x="0" y="0" z="647210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794" d="1000000"/>
                    <am3d:preTrans dx="-3284626" dy="-18000000" dz="1468428"/>
                    <am3d:scale>
                      <am3d:sx n="1000000" d="1000000"/>
                      <am3d:sy n="1000000" d="1000000"/>
                      <am3d:sz n="1000000" d="1000000"/>
                    </am3d:scale>
                    <am3d:rot ax="4264287" ay="295934" az="84447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7431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 descr="Checkmark">
                <a:extLst>
                  <a:ext uri="{FF2B5EF4-FFF2-40B4-BE49-F238E27FC236}">
                    <a16:creationId xmlns:a16="http://schemas.microsoft.com/office/drawing/2014/main" id="{89473E5A-0F12-ED65-02E3-AAC9AC2999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075176">
                <a:off x="7558007" y="3267616"/>
                <a:ext cx="1326328" cy="1061064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D103885D-F993-B32D-27DC-521FEFA5B925}"/>
              </a:ext>
            </a:extLst>
          </p:cNvPr>
          <p:cNvSpPr/>
          <p:nvPr/>
        </p:nvSpPr>
        <p:spPr>
          <a:xfrm>
            <a:off x="1793041" y="908798"/>
            <a:ext cx="5810717" cy="45719"/>
          </a:xfrm>
          <a:prstGeom prst="flowChartConnector">
            <a:avLst/>
          </a:prstGeom>
          <a:solidFill>
            <a:srgbClr val="13247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900" b="1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8615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78E5E-74D5-EBAF-9692-0D52BBAF6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228" y="531210"/>
            <a:ext cx="2746054" cy="841800"/>
          </a:xfrm>
        </p:spPr>
        <p:txBody>
          <a:bodyPr/>
          <a:lstStyle/>
          <a:p>
            <a:r>
              <a:rPr lang="en-US"/>
              <a:t>LABEL ENCODING</a:t>
            </a:r>
            <a:endParaRPr lang="en-MY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C1AFDDB-B1A4-5CB2-ABD0-471ABDD16813}"/>
              </a:ext>
            </a:extLst>
          </p:cNvPr>
          <p:cNvGrpSpPr/>
          <p:nvPr/>
        </p:nvGrpSpPr>
        <p:grpSpPr>
          <a:xfrm>
            <a:off x="0" y="3604747"/>
            <a:ext cx="9144000" cy="1533891"/>
            <a:chOff x="0" y="3604747"/>
            <a:chExt cx="9144000" cy="153389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CB26D0E-4691-2327-FAC7-6DF82FDE83F6}"/>
                </a:ext>
              </a:extLst>
            </p:cNvPr>
            <p:cNvSpPr/>
            <p:nvPr/>
          </p:nvSpPr>
          <p:spPr>
            <a:xfrm>
              <a:off x="0" y="4407118"/>
              <a:ext cx="9144000" cy="731520"/>
            </a:xfrm>
            <a:prstGeom prst="rect">
              <a:avLst/>
            </a:prstGeom>
            <a:solidFill>
              <a:schemeClr val="accent6">
                <a:lumMod val="90000"/>
                <a:lumOff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73E4219-17F5-F53F-7C34-C8AF61B87ABE}"/>
                </a:ext>
              </a:extLst>
            </p:cNvPr>
            <p:cNvGrpSpPr/>
            <p:nvPr/>
          </p:nvGrpSpPr>
          <p:grpSpPr>
            <a:xfrm>
              <a:off x="1500514" y="3604747"/>
              <a:ext cx="6103244" cy="1209897"/>
              <a:chOff x="600438" y="3422137"/>
              <a:chExt cx="6100559" cy="1342668"/>
            </a:xfrm>
          </p:grpSpPr>
          <p:sp>
            <p:nvSpPr>
              <p:cNvPr id="4" name="Flowchart: Connector 3">
                <a:extLst>
                  <a:ext uri="{FF2B5EF4-FFF2-40B4-BE49-F238E27FC236}">
                    <a16:creationId xmlns:a16="http://schemas.microsoft.com/office/drawing/2014/main" id="{93ED3643-AF85-54E5-775A-27BF543CBDC7}"/>
                  </a:ext>
                </a:extLst>
              </p:cNvPr>
              <p:cNvSpPr/>
              <p:nvPr/>
            </p:nvSpPr>
            <p:spPr>
              <a:xfrm>
                <a:off x="2359896" y="3854258"/>
                <a:ext cx="896111" cy="910470"/>
              </a:xfrm>
              <a:prstGeom prst="flowChartConnec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\</a:t>
                </a:r>
                <a:endParaRPr lang="en-MY"/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225CF8C-DF6A-DD62-D1BD-BAA8F6AD7F14}"/>
                  </a:ext>
                </a:extLst>
              </p:cNvPr>
              <p:cNvGrpSpPr/>
              <p:nvPr/>
            </p:nvGrpSpPr>
            <p:grpSpPr>
              <a:xfrm>
                <a:off x="600438" y="3422137"/>
                <a:ext cx="6100559" cy="1342668"/>
                <a:chOff x="430939" y="3436918"/>
                <a:chExt cx="6100559" cy="1342668"/>
              </a:xfrm>
            </p:grpSpPr>
            <p:sp>
              <p:nvSpPr>
                <p:cNvPr id="10" name="Flowchart: Connector 9">
                  <a:extLst>
                    <a:ext uri="{FF2B5EF4-FFF2-40B4-BE49-F238E27FC236}">
                      <a16:creationId xmlns:a16="http://schemas.microsoft.com/office/drawing/2014/main" id="{85A65ABC-63A6-BF96-1A89-FF41C82DE539}"/>
                    </a:ext>
                  </a:extLst>
                </p:cNvPr>
                <p:cNvSpPr/>
                <p:nvPr/>
              </p:nvSpPr>
              <p:spPr>
                <a:xfrm>
                  <a:off x="5699760" y="3899639"/>
                  <a:ext cx="831738" cy="862532"/>
                </a:xfrm>
                <a:prstGeom prst="flowChartConnector">
                  <a:avLst/>
                </a:prstGeom>
                <a:solidFill>
                  <a:srgbClr val="BFBFBF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80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ell MT" panose="02020503060305020303" pitchFamily="18" charset="0"/>
                    </a:rPr>
                    <a:t>Categorize </a:t>
                  </a:r>
                  <a:r>
                    <a:rPr lang="en-US" sz="800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ell MT" panose="02020503060305020303" pitchFamily="18" charset="0"/>
                    </a:rPr>
                    <a:t>+ Encode</a:t>
                  </a:r>
                  <a:endParaRPr lang="en-MY" sz="8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ell MT" panose="02020503060305020303" pitchFamily="18" charset="0"/>
                  </a:endParaRPr>
                </a:p>
              </p:txBody>
            </p:sp>
            <p:sp>
              <p:nvSpPr>
                <p:cNvPr id="11" name="Flowchart: Connector 10">
                  <a:extLst>
                    <a:ext uri="{FF2B5EF4-FFF2-40B4-BE49-F238E27FC236}">
                      <a16:creationId xmlns:a16="http://schemas.microsoft.com/office/drawing/2014/main" id="{684B6CAF-CE28-0220-87A3-FB63835ECC4E}"/>
                    </a:ext>
                  </a:extLst>
                </p:cNvPr>
                <p:cNvSpPr/>
                <p:nvPr/>
              </p:nvSpPr>
              <p:spPr>
                <a:xfrm>
                  <a:off x="3965370" y="3899638"/>
                  <a:ext cx="832181" cy="862532"/>
                </a:xfrm>
                <a:prstGeom prst="flowChartConnector">
                  <a:avLst/>
                </a:prstGeom>
                <a:solidFill>
                  <a:srgbClr val="0F2DB5"/>
                </a:solidFill>
                <a:ln>
                  <a:solidFill>
                    <a:schemeClr val="accent6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ell MT" panose="02020503060305020303" pitchFamily="18" charset="0"/>
                    </a:rPr>
                    <a:t>One-Hot </a:t>
                  </a:r>
                  <a:r>
                    <a:rPr lang="en-US" sz="900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ell MT" panose="02020503060305020303" pitchFamily="18" charset="0"/>
                    </a:rPr>
                    <a:t>Encode</a:t>
                  </a:r>
                  <a:endParaRPr lang="en-MY" sz="9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ell MT" panose="02020503060305020303" pitchFamily="18" charset="0"/>
                  </a:endParaRPr>
                </a:p>
              </p:txBody>
            </p:sp>
            <p:sp>
              <p:nvSpPr>
                <p:cNvPr id="12" name="Flowchart: Connector 11">
                  <a:extLst>
                    <a:ext uri="{FF2B5EF4-FFF2-40B4-BE49-F238E27FC236}">
                      <a16:creationId xmlns:a16="http://schemas.microsoft.com/office/drawing/2014/main" id="{8E23F1D5-068F-CCFA-E51D-61514C20E7A3}"/>
                    </a:ext>
                  </a:extLst>
                </p:cNvPr>
                <p:cNvSpPr/>
                <p:nvPr/>
              </p:nvSpPr>
              <p:spPr>
                <a:xfrm>
                  <a:off x="2204594" y="3436918"/>
                  <a:ext cx="832180" cy="863636"/>
                </a:xfrm>
                <a:prstGeom prst="flowChartConnector">
                  <a:avLst/>
                </a:prstGeom>
                <a:solidFill>
                  <a:srgbClr val="0379FF"/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ell MT" panose="02020503060305020303" pitchFamily="18" charset="0"/>
                    </a:rPr>
                    <a:t>Label </a:t>
                  </a:r>
                  <a:r>
                    <a:rPr lang="en-US" sz="900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ell MT" panose="02020503060305020303" pitchFamily="18" charset="0"/>
                    </a:rPr>
                    <a:t>Encode</a:t>
                  </a:r>
                  <a:endParaRPr lang="en-MY" sz="9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ell MT" panose="02020503060305020303" pitchFamily="18" charset="0"/>
                  </a:endParaRPr>
                </a:p>
              </p:txBody>
            </p:sp>
            <p:sp>
              <p:nvSpPr>
                <p:cNvPr id="9" name="Flowchart: Connector 8">
                  <a:extLst>
                    <a:ext uri="{FF2B5EF4-FFF2-40B4-BE49-F238E27FC236}">
                      <a16:creationId xmlns:a16="http://schemas.microsoft.com/office/drawing/2014/main" id="{2B546B2A-014A-4031-9DC7-84C0566DAC7D}"/>
                    </a:ext>
                  </a:extLst>
                </p:cNvPr>
                <p:cNvSpPr/>
                <p:nvPr/>
              </p:nvSpPr>
              <p:spPr>
                <a:xfrm>
                  <a:off x="430939" y="3917054"/>
                  <a:ext cx="831738" cy="862532"/>
                </a:xfrm>
                <a:prstGeom prst="flowChartConnector">
                  <a:avLst/>
                </a:prstGeom>
                <a:solidFill>
                  <a:srgbClr val="13247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b="1">
                      <a:solidFill>
                        <a:schemeClr val="bg1"/>
                      </a:solidFill>
                      <a:latin typeface="Bell MT" panose="02020503060305020303" pitchFamily="18" charset="0"/>
                    </a:rPr>
                    <a:t>Rename</a:t>
                  </a:r>
                  <a:endParaRPr lang="en-MY" sz="900" b="1">
                    <a:solidFill>
                      <a:schemeClr val="bg1"/>
                    </a:solidFill>
                    <a:latin typeface="Bell MT" panose="02020503060305020303" pitchFamily="18" charset="0"/>
                  </a:endParaRPr>
                </a:p>
              </p:txBody>
            </p:sp>
          </p:grpSp>
        </p:grpSp>
      </p:grpSp>
      <p:sp>
        <p:nvSpPr>
          <p:cNvPr id="19" name="Arrow: Curved Left 18">
            <a:extLst>
              <a:ext uri="{FF2B5EF4-FFF2-40B4-BE49-F238E27FC236}">
                <a16:creationId xmlns:a16="http://schemas.microsoft.com/office/drawing/2014/main" id="{0B8860BB-AC9E-F929-9A55-AA1A205E0340}"/>
              </a:ext>
            </a:extLst>
          </p:cNvPr>
          <p:cNvSpPr/>
          <p:nvPr/>
        </p:nvSpPr>
        <p:spPr>
          <a:xfrm rot="18447302" flipH="1">
            <a:off x="4600016" y="2178457"/>
            <a:ext cx="435846" cy="1195230"/>
          </a:xfrm>
          <a:prstGeom prst="curvedLeftArrow">
            <a:avLst>
              <a:gd name="adj1" fmla="val 30360"/>
              <a:gd name="adj2" fmla="val 80393"/>
              <a:gd name="adj3" fmla="val 37131"/>
            </a:avLst>
          </a:prstGeom>
          <a:solidFill>
            <a:srgbClr val="0379FF"/>
          </a:solidFill>
          <a:ln>
            <a:solidFill>
              <a:srgbClr val="037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94E600D-48C1-08A7-6ED3-B22B67C43AD5}"/>
              </a:ext>
            </a:extLst>
          </p:cNvPr>
          <p:cNvGrpSpPr/>
          <p:nvPr/>
        </p:nvGrpSpPr>
        <p:grpSpPr>
          <a:xfrm>
            <a:off x="5535574" y="2348754"/>
            <a:ext cx="2687306" cy="1420203"/>
            <a:chOff x="3542630" y="542460"/>
            <a:chExt cx="2687306" cy="14202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FF4E298-B7C1-909E-9E04-5C77374A9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42630" y="546540"/>
              <a:ext cx="666784" cy="141612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725C8DA-C448-F3DC-A360-15BC672BB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99539" y="558581"/>
              <a:ext cx="958899" cy="139707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991F075-BB30-A90B-697B-648293AE3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31330" y="542460"/>
              <a:ext cx="1098606" cy="1409772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8DA638D-239D-ED9C-0FBE-89942CC2D5B2}"/>
              </a:ext>
            </a:extLst>
          </p:cNvPr>
          <p:cNvGrpSpPr/>
          <p:nvPr/>
        </p:nvGrpSpPr>
        <p:grpSpPr>
          <a:xfrm>
            <a:off x="3573556" y="531210"/>
            <a:ext cx="2618927" cy="1384371"/>
            <a:chOff x="1006130" y="1661692"/>
            <a:chExt cx="2618927" cy="138437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B38A74A-E21C-1E64-4449-ABD6AC68D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1637" y="1665956"/>
              <a:ext cx="952549" cy="137802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751E76E-E197-53F6-9E99-B62D96728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2840"/>
            <a:stretch/>
          </p:blipFill>
          <p:spPr>
            <a:xfrm>
              <a:off x="1006130" y="1661692"/>
              <a:ext cx="635507" cy="138437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1CF1B90-FA30-FE77-8E80-2875F31E1F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794"/>
            <a:stretch/>
          </p:blipFill>
          <p:spPr>
            <a:xfrm>
              <a:off x="2594186" y="1661692"/>
              <a:ext cx="1030871" cy="1371670"/>
            </a:xfrm>
            <a:prstGeom prst="rect">
              <a:avLst/>
            </a:prstGeom>
          </p:spPr>
        </p:pic>
      </p:grp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0E7BCE26-131A-D3BF-FF83-C2B471A63E4E}"/>
              </a:ext>
            </a:extLst>
          </p:cNvPr>
          <p:cNvSpPr/>
          <p:nvPr/>
        </p:nvSpPr>
        <p:spPr>
          <a:xfrm flipV="1">
            <a:off x="1164858" y="1597125"/>
            <a:ext cx="1118794" cy="53627"/>
          </a:xfrm>
          <a:prstGeom prst="flowChartConnector">
            <a:avLst/>
          </a:prstGeom>
          <a:solidFill>
            <a:srgbClr val="0379FF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9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ll MT" panose="020205030603050203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6C69C8-D1DB-BE70-74A3-87C8FC0CFD69}"/>
              </a:ext>
            </a:extLst>
          </p:cNvPr>
          <p:cNvSpPr txBox="1"/>
          <p:nvPr/>
        </p:nvSpPr>
        <p:spPr>
          <a:xfrm>
            <a:off x="1086164" y="2757463"/>
            <a:ext cx="2510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Encode into numerical such as</a:t>
            </a:r>
          </a:p>
          <a:p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 ‘0’ and ‘1’ or from ‘0’ to ‘1’</a:t>
            </a:r>
            <a:endParaRPr lang="en-MY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Graphic 7" descr="Label with solid fill">
            <a:extLst>
              <a:ext uri="{FF2B5EF4-FFF2-40B4-BE49-F238E27FC236}">
                <a16:creationId xmlns:a16="http://schemas.microsoft.com/office/drawing/2014/main" id="{4C137FDD-D879-8157-EE09-8E92BD58A3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32019" y="384630"/>
            <a:ext cx="841800" cy="8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23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78E5E-74D5-EBAF-9692-0D52BBAF6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1733" y="320181"/>
            <a:ext cx="2825947" cy="1029506"/>
          </a:xfrm>
        </p:spPr>
        <p:txBody>
          <a:bodyPr/>
          <a:lstStyle/>
          <a:p>
            <a:r>
              <a:rPr lang="en-US"/>
              <a:t>ONE-HOT ENCODING</a:t>
            </a:r>
            <a:endParaRPr lang="en-MY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C1AFDDB-B1A4-5CB2-ABD0-471ABDD16813}"/>
              </a:ext>
            </a:extLst>
          </p:cNvPr>
          <p:cNvGrpSpPr/>
          <p:nvPr/>
        </p:nvGrpSpPr>
        <p:grpSpPr>
          <a:xfrm>
            <a:off x="0" y="3582808"/>
            <a:ext cx="9144000" cy="1555830"/>
            <a:chOff x="0" y="3582808"/>
            <a:chExt cx="9144000" cy="155583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CB26D0E-4691-2327-FAC7-6DF82FDE83F6}"/>
                </a:ext>
              </a:extLst>
            </p:cNvPr>
            <p:cNvSpPr/>
            <p:nvPr/>
          </p:nvSpPr>
          <p:spPr>
            <a:xfrm>
              <a:off x="0" y="4407118"/>
              <a:ext cx="9144000" cy="731520"/>
            </a:xfrm>
            <a:prstGeom prst="rect">
              <a:avLst/>
            </a:prstGeom>
            <a:solidFill>
              <a:schemeClr val="accent6">
                <a:lumMod val="90000"/>
                <a:lumOff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73E4219-17F5-F53F-7C34-C8AF61B87ABE}"/>
                </a:ext>
              </a:extLst>
            </p:cNvPr>
            <p:cNvGrpSpPr/>
            <p:nvPr/>
          </p:nvGrpSpPr>
          <p:grpSpPr>
            <a:xfrm>
              <a:off x="1500514" y="3582808"/>
              <a:ext cx="6103244" cy="1239088"/>
              <a:chOff x="600438" y="3397786"/>
              <a:chExt cx="6100559" cy="1375061"/>
            </a:xfrm>
          </p:grpSpPr>
          <p:sp>
            <p:nvSpPr>
              <p:cNvPr id="4" name="Flowchart: Connector 3">
                <a:extLst>
                  <a:ext uri="{FF2B5EF4-FFF2-40B4-BE49-F238E27FC236}">
                    <a16:creationId xmlns:a16="http://schemas.microsoft.com/office/drawing/2014/main" id="{93ED3643-AF85-54E5-775A-27BF543CBDC7}"/>
                  </a:ext>
                </a:extLst>
              </p:cNvPr>
              <p:cNvSpPr/>
              <p:nvPr/>
            </p:nvSpPr>
            <p:spPr>
              <a:xfrm>
                <a:off x="4100149" y="3862376"/>
                <a:ext cx="896111" cy="910471"/>
              </a:xfrm>
              <a:prstGeom prst="flowChartConnec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\</a:t>
                </a:r>
                <a:endParaRPr lang="en-MY"/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225CF8C-DF6A-DD62-D1BD-BAA8F6AD7F14}"/>
                  </a:ext>
                </a:extLst>
              </p:cNvPr>
              <p:cNvGrpSpPr/>
              <p:nvPr/>
            </p:nvGrpSpPr>
            <p:grpSpPr>
              <a:xfrm>
                <a:off x="600438" y="3397786"/>
                <a:ext cx="6100559" cy="1350706"/>
                <a:chOff x="430939" y="3412567"/>
                <a:chExt cx="6100559" cy="1350706"/>
              </a:xfrm>
            </p:grpSpPr>
            <p:sp>
              <p:nvSpPr>
                <p:cNvPr id="10" name="Flowchart: Connector 9">
                  <a:extLst>
                    <a:ext uri="{FF2B5EF4-FFF2-40B4-BE49-F238E27FC236}">
                      <a16:creationId xmlns:a16="http://schemas.microsoft.com/office/drawing/2014/main" id="{85A65ABC-63A6-BF96-1A89-FF41C82DE539}"/>
                    </a:ext>
                  </a:extLst>
                </p:cNvPr>
                <p:cNvSpPr/>
                <p:nvPr/>
              </p:nvSpPr>
              <p:spPr>
                <a:xfrm>
                  <a:off x="5699760" y="3899639"/>
                  <a:ext cx="831738" cy="862532"/>
                </a:xfrm>
                <a:prstGeom prst="flowChartConnector">
                  <a:avLst/>
                </a:prstGeom>
                <a:solidFill>
                  <a:srgbClr val="BFBFBF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80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ell MT" panose="02020503060305020303" pitchFamily="18" charset="0"/>
                    </a:rPr>
                    <a:t>Categorize </a:t>
                  </a:r>
                  <a:r>
                    <a:rPr lang="en-US" sz="800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ell MT" panose="02020503060305020303" pitchFamily="18" charset="0"/>
                    </a:rPr>
                    <a:t>+ Encode</a:t>
                  </a:r>
                  <a:endParaRPr lang="en-MY" sz="8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ell MT" panose="02020503060305020303" pitchFamily="18" charset="0"/>
                  </a:endParaRPr>
                </a:p>
              </p:txBody>
            </p:sp>
            <p:sp>
              <p:nvSpPr>
                <p:cNvPr id="11" name="Flowchart: Connector 10">
                  <a:extLst>
                    <a:ext uri="{FF2B5EF4-FFF2-40B4-BE49-F238E27FC236}">
                      <a16:creationId xmlns:a16="http://schemas.microsoft.com/office/drawing/2014/main" id="{684B6CAF-CE28-0220-87A3-FB63835ECC4E}"/>
                    </a:ext>
                  </a:extLst>
                </p:cNvPr>
                <p:cNvSpPr/>
                <p:nvPr/>
              </p:nvSpPr>
              <p:spPr>
                <a:xfrm>
                  <a:off x="3958059" y="3412567"/>
                  <a:ext cx="832181" cy="862532"/>
                </a:xfrm>
                <a:prstGeom prst="flowChartConnector">
                  <a:avLst/>
                </a:prstGeom>
                <a:solidFill>
                  <a:srgbClr val="0F2DB5"/>
                </a:solidFill>
                <a:ln>
                  <a:solidFill>
                    <a:schemeClr val="accent6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ell MT" panose="02020503060305020303" pitchFamily="18" charset="0"/>
                    </a:rPr>
                    <a:t>One-Hot </a:t>
                  </a:r>
                  <a:r>
                    <a:rPr lang="en-US" sz="900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ell MT" panose="02020503060305020303" pitchFamily="18" charset="0"/>
                    </a:rPr>
                    <a:t>Encode</a:t>
                  </a:r>
                  <a:endParaRPr lang="en-MY" sz="9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ell MT" panose="02020503060305020303" pitchFamily="18" charset="0"/>
                  </a:endParaRPr>
                </a:p>
              </p:txBody>
            </p:sp>
            <p:sp>
              <p:nvSpPr>
                <p:cNvPr id="12" name="Flowchart: Connector 11">
                  <a:extLst>
                    <a:ext uri="{FF2B5EF4-FFF2-40B4-BE49-F238E27FC236}">
                      <a16:creationId xmlns:a16="http://schemas.microsoft.com/office/drawing/2014/main" id="{8E23F1D5-068F-CCFA-E51D-61514C20E7A3}"/>
                    </a:ext>
                  </a:extLst>
                </p:cNvPr>
                <p:cNvSpPr/>
                <p:nvPr/>
              </p:nvSpPr>
              <p:spPr>
                <a:xfrm>
                  <a:off x="2204594" y="3899637"/>
                  <a:ext cx="832180" cy="863636"/>
                </a:xfrm>
                <a:prstGeom prst="flowChartConnector">
                  <a:avLst/>
                </a:prstGeom>
                <a:solidFill>
                  <a:srgbClr val="0379FF"/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ell MT" panose="02020503060305020303" pitchFamily="18" charset="0"/>
                    </a:rPr>
                    <a:t>Label </a:t>
                  </a:r>
                  <a:r>
                    <a:rPr lang="en-US" sz="900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ell MT" panose="02020503060305020303" pitchFamily="18" charset="0"/>
                    </a:rPr>
                    <a:t>Encode</a:t>
                  </a:r>
                  <a:endParaRPr lang="en-MY" sz="9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ell MT" panose="02020503060305020303" pitchFamily="18" charset="0"/>
                  </a:endParaRPr>
                </a:p>
              </p:txBody>
            </p:sp>
            <p:sp>
              <p:nvSpPr>
                <p:cNvPr id="9" name="Flowchart: Connector 8">
                  <a:extLst>
                    <a:ext uri="{FF2B5EF4-FFF2-40B4-BE49-F238E27FC236}">
                      <a16:creationId xmlns:a16="http://schemas.microsoft.com/office/drawing/2014/main" id="{2B546B2A-014A-4031-9DC7-84C0566DAC7D}"/>
                    </a:ext>
                  </a:extLst>
                </p:cNvPr>
                <p:cNvSpPr/>
                <p:nvPr/>
              </p:nvSpPr>
              <p:spPr>
                <a:xfrm>
                  <a:off x="430939" y="3876461"/>
                  <a:ext cx="831738" cy="862533"/>
                </a:xfrm>
                <a:prstGeom prst="flowChartConnector">
                  <a:avLst/>
                </a:prstGeom>
                <a:solidFill>
                  <a:srgbClr val="13247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b="1">
                      <a:solidFill>
                        <a:schemeClr val="bg1"/>
                      </a:solidFill>
                      <a:latin typeface="Bell MT" panose="02020503060305020303" pitchFamily="18" charset="0"/>
                    </a:rPr>
                    <a:t>Rename</a:t>
                  </a:r>
                  <a:endParaRPr lang="en-MY" sz="900" b="1">
                    <a:solidFill>
                      <a:schemeClr val="bg1"/>
                    </a:solidFill>
                    <a:latin typeface="Bell MT" panose="02020503060305020303" pitchFamily="18" charset="0"/>
                  </a:endParaRPr>
                </a:p>
              </p:txBody>
            </p:sp>
          </p:grpSp>
        </p:grpSp>
      </p:grpSp>
      <p:sp>
        <p:nvSpPr>
          <p:cNvPr id="15" name="Arrow: Curved Left 14">
            <a:extLst>
              <a:ext uri="{FF2B5EF4-FFF2-40B4-BE49-F238E27FC236}">
                <a16:creationId xmlns:a16="http://schemas.microsoft.com/office/drawing/2014/main" id="{94B76B93-ABAE-50A8-18AB-59195D2FCD2D}"/>
              </a:ext>
            </a:extLst>
          </p:cNvPr>
          <p:cNvSpPr/>
          <p:nvPr/>
        </p:nvSpPr>
        <p:spPr>
          <a:xfrm rot="19105449">
            <a:off x="3021012" y="1117270"/>
            <a:ext cx="298796" cy="888720"/>
          </a:xfrm>
          <a:prstGeom prst="curvedLeftArrow">
            <a:avLst>
              <a:gd name="adj1" fmla="val 13707"/>
              <a:gd name="adj2" fmla="val 62150"/>
              <a:gd name="adj3" fmla="val 23947"/>
            </a:avLst>
          </a:prstGeom>
          <a:solidFill>
            <a:srgbClr val="1D39B9"/>
          </a:solidFill>
          <a:ln>
            <a:solidFill>
              <a:srgbClr val="1D3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497616-3A59-AC78-1C09-F9130040D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762" y="2119274"/>
            <a:ext cx="7763324" cy="14397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4B3B06-BCA5-4D47-B72C-32B010B54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09" y="225399"/>
            <a:ext cx="1950609" cy="1693603"/>
          </a:xfrm>
          <a:prstGeom prst="rect">
            <a:avLst/>
          </a:prstGeom>
        </p:spPr>
      </p:pic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1ADA26E3-5600-6236-00CD-EE8D5637CFA9}"/>
              </a:ext>
            </a:extLst>
          </p:cNvPr>
          <p:cNvSpPr/>
          <p:nvPr/>
        </p:nvSpPr>
        <p:spPr>
          <a:xfrm>
            <a:off x="6542122" y="1394987"/>
            <a:ext cx="1465168" cy="45719"/>
          </a:xfrm>
          <a:prstGeom prst="flowChartConnector">
            <a:avLst/>
          </a:prstGeom>
          <a:solidFill>
            <a:srgbClr val="0F2DB5"/>
          </a:solidFill>
          <a:ln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9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ll MT" panose="020205030603050203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AFB4EF-76B1-2EEB-605F-C743CA88FCF9}"/>
              </a:ext>
            </a:extLst>
          </p:cNvPr>
          <p:cNvSpPr txBox="1"/>
          <p:nvPr/>
        </p:nvSpPr>
        <p:spPr>
          <a:xfrm>
            <a:off x="3453945" y="870896"/>
            <a:ext cx="2574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Each categorical value encode in numerical ‘0’ and ‘1’</a:t>
            </a:r>
            <a:endParaRPr lang="en-MY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8" name="Graphic 17" descr="Comment Fire with solid fill">
            <a:extLst>
              <a:ext uri="{FF2B5EF4-FFF2-40B4-BE49-F238E27FC236}">
                <a16:creationId xmlns:a16="http://schemas.microsoft.com/office/drawing/2014/main" id="{AC574A2B-7923-643C-0D6D-95E0532AEA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51552" y="15262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51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78E5E-74D5-EBAF-9692-0D52BBAF6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84890"/>
            <a:ext cx="8520600" cy="841800"/>
          </a:xfrm>
        </p:spPr>
        <p:txBody>
          <a:bodyPr/>
          <a:lstStyle/>
          <a:p>
            <a:r>
              <a:rPr lang="en-US"/>
              <a:t>CATEGORIZE + ENCODING</a:t>
            </a:r>
            <a:endParaRPr lang="en-MY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C1AFDDB-B1A4-5CB2-ABD0-471ABDD16813}"/>
              </a:ext>
            </a:extLst>
          </p:cNvPr>
          <p:cNvGrpSpPr/>
          <p:nvPr/>
        </p:nvGrpSpPr>
        <p:grpSpPr>
          <a:xfrm>
            <a:off x="0" y="3582803"/>
            <a:ext cx="9144000" cy="1555835"/>
            <a:chOff x="0" y="3582803"/>
            <a:chExt cx="9144000" cy="155583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CB26D0E-4691-2327-FAC7-6DF82FDE83F6}"/>
                </a:ext>
              </a:extLst>
            </p:cNvPr>
            <p:cNvSpPr/>
            <p:nvPr/>
          </p:nvSpPr>
          <p:spPr>
            <a:xfrm>
              <a:off x="0" y="4407118"/>
              <a:ext cx="9144000" cy="731520"/>
            </a:xfrm>
            <a:prstGeom prst="rect">
              <a:avLst/>
            </a:prstGeom>
            <a:solidFill>
              <a:schemeClr val="accent6">
                <a:lumMod val="90000"/>
                <a:lumOff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73E4219-17F5-F53F-7C34-C8AF61B87ABE}"/>
                </a:ext>
              </a:extLst>
            </p:cNvPr>
            <p:cNvGrpSpPr/>
            <p:nvPr/>
          </p:nvGrpSpPr>
          <p:grpSpPr>
            <a:xfrm>
              <a:off x="1500514" y="3582803"/>
              <a:ext cx="6138777" cy="1239090"/>
              <a:chOff x="600438" y="3397782"/>
              <a:chExt cx="6136075" cy="1375064"/>
            </a:xfrm>
          </p:grpSpPr>
          <p:sp>
            <p:nvSpPr>
              <p:cNvPr id="4" name="Flowchart: Connector 3">
                <a:extLst>
                  <a:ext uri="{FF2B5EF4-FFF2-40B4-BE49-F238E27FC236}">
                    <a16:creationId xmlns:a16="http://schemas.microsoft.com/office/drawing/2014/main" id="{93ED3643-AF85-54E5-775A-27BF543CBDC7}"/>
                  </a:ext>
                </a:extLst>
              </p:cNvPr>
              <p:cNvSpPr/>
              <p:nvPr/>
            </p:nvSpPr>
            <p:spPr>
              <a:xfrm>
                <a:off x="5840402" y="3862376"/>
                <a:ext cx="896111" cy="910470"/>
              </a:xfrm>
              <a:prstGeom prst="flowChartConnec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\</a:t>
                </a:r>
                <a:endParaRPr lang="en-MY"/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225CF8C-DF6A-DD62-D1BD-BAA8F6AD7F14}"/>
                  </a:ext>
                </a:extLst>
              </p:cNvPr>
              <p:cNvGrpSpPr/>
              <p:nvPr/>
            </p:nvGrpSpPr>
            <p:grpSpPr>
              <a:xfrm>
                <a:off x="600438" y="3397782"/>
                <a:ext cx="6100559" cy="1350710"/>
                <a:chOff x="430939" y="3412563"/>
                <a:chExt cx="6100559" cy="1350710"/>
              </a:xfrm>
            </p:grpSpPr>
            <p:sp>
              <p:nvSpPr>
                <p:cNvPr id="10" name="Flowchart: Connector 9">
                  <a:extLst>
                    <a:ext uri="{FF2B5EF4-FFF2-40B4-BE49-F238E27FC236}">
                      <a16:creationId xmlns:a16="http://schemas.microsoft.com/office/drawing/2014/main" id="{85A65ABC-63A6-BF96-1A89-FF41C82DE539}"/>
                    </a:ext>
                  </a:extLst>
                </p:cNvPr>
                <p:cNvSpPr/>
                <p:nvPr/>
              </p:nvSpPr>
              <p:spPr>
                <a:xfrm>
                  <a:off x="5699760" y="3412563"/>
                  <a:ext cx="831738" cy="862531"/>
                </a:xfrm>
                <a:prstGeom prst="flowChartConnector">
                  <a:avLst/>
                </a:prstGeom>
                <a:solidFill>
                  <a:srgbClr val="BFBFBF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80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ell MT" panose="02020503060305020303" pitchFamily="18" charset="0"/>
                    </a:rPr>
                    <a:t>Categorize </a:t>
                  </a:r>
                  <a:r>
                    <a:rPr lang="en-US" sz="800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ell MT" panose="02020503060305020303" pitchFamily="18" charset="0"/>
                    </a:rPr>
                    <a:t>+ Encode</a:t>
                  </a:r>
                  <a:endParaRPr lang="en-MY" sz="8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ell MT" panose="02020503060305020303" pitchFamily="18" charset="0"/>
                  </a:endParaRPr>
                </a:p>
              </p:txBody>
            </p:sp>
            <p:sp>
              <p:nvSpPr>
                <p:cNvPr id="11" name="Flowchart: Connector 10">
                  <a:extLst>
                    <a:ext uri="{FF2B5EF4-FFF2-40B4-BE49-F238E27FC236}">
                      <a16:creationId xmlns:a16="http://schemas.microsoft.com/office/drawing/2014/main" id="{684B6CAF-CE28-0220-87A3-FB63835ECC4E}"/>
                    </a:ext>
                  </a:extLst>
                </p:cNvPr>
                <p:cNvSpPr/>
                <p:nvPr/>
              </p:nvSpPr>
              <p:spPr>
                <a:xfrm>
                  <a:off x="3965370" y="3899638"/>
                  <a:ext cx="832181" cy="862532"/>
                </a:xfrm>
                <a:prstGeom prst="flowChartConnector">
                  <a:avLst/>
                </a:prstGeom>
                <a:solidFill>
                  <a:srgbClr val="0F2DB5"/>
                </a:solidFill>
                <a:ln>
                  <a:solidFill>
                    <a:schemeClr val="accent6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ell MT" panose="02020503060305020303" pitchFamily="18" charset="0"/>
                    </a:rPr>
                    <a:t>One-Hot </a:t>
                  </a:r>
                  <a:r>
                    <a:rPr lang="en-US" sz="900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ell MT" panose="02020503060305020303" pitchFamily="18" charset="0"/>
                    </a:rPr>
                    <a:t>Encode</a:t>
                  </a:r>
                  <a:endParaRPr lang="en-MY" sz="9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ell MT" panose="02020503060305020303" pitchFamily="18" charset="0"/>
                  </a:endParaRPr>
                </a:p>
              </p:txBody>
            </p:sp>
            <p:sp>
              <p:nvSpPr>
                <p:cNvPr id="12" name="Flowchart: Connector 11">
                  <a:extLst>
                    <a:ext uri="{FF2B5EF4-FFF2-40B4-BE49-F238E27FC236}">
                      <a16:creationId xmlns:a16="http://schemas.microsoft.com/office/drawing/2014/main" id="{8E23F1D5-068F-CCFA-E51D-61514C20E7A3}"/>
                    </a:ext>
                  </a:extLst>
                </p:cNvPr>
                <p:cNvSpPr/>
                <p:nvPr/>
              </p:nvSpPr>
              <p:spPr>
                <a:xfrm>
                  <a:off x="2204594" y="3899637"/>
                  <a:ext cx="832180" cy="863636"/>
                </a:xfrm>
                <a:prstGeom prst="flowChartConnector">
                  <a:avLst/>
                </a:prstGeom>
                <a:solidFill>
                  <a:srgbClr val="0379FF"/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ell MT" panose="02020503060305020303" pitchFamily="18" charset="0"/>
                    </a:rPr>
                    <a:t>Label </a:t>
                  </a:r>
                  <a:r>
                    <a:rPr lang="en-US" sz="900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ell MT" panose="02020503060305020303" pitchFamily="18" charset="0"/>
                    </a:rPr>
                    <a:t>Encode</a:t>
                  </a:r>
                  <a:endParaRPr lang="en-MY" sz="9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ell MT" panose="02020503060305020303" pitchFamily="18" charset="0"/>
                  </a:endParaRPr>
                </a:p>
              </p:txBody>
            </p:sp>
            <p:sp>
              <p:nvSpPr>
                <p:cNvPr id="9" name="Flowchart: Connector 8">
                  <a:extLst>
                    <a:ext uri="{FF2B5EF4-FFF2-40B4-BE49-F238E27FC236}">
                      <a16:creationId xmlns:a16="http://schemas.microsoft.com/office/drawing/2014/main" id="{2B546B2A-014A-4031-9DC7-84C0566DAC7D}"/>
                    </a:ext>
                  </a:extLst>
                </p:cNvPr>
                <p:cNvSpPr/>
                <p:nvPr/>
              </p:nvSpPr>
              <p:spPr>
                <a:xfrm>
                  <a:off x="430939" y="3892700"/>
                  <a:ext cx="831738" cy="862531"/>
                </a:xfrm>
                <a:prstGeom prst="flowChartConnector">
                  <a:avLst/>
                </a:prstGeom>
                <a:solidFill>
                  <a:srgbClr val="13247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b="1">
                      <a:solidFill>
                        <a:schemeClr val="bg1"/>
                      </a:solidFill>
                      <a:latin typeface="Bell MT" panose="02020503060305020303" pitchFamily="18" charset="0"/>
                    </a:rPr>
                    <a:t>Rename</a:t>
                  </a:r>
                  <a:endParaRPr lang="en-MY" sz="900" b="1">
                    <a:solidFill>
                      <a:schemeClr val="bg1"/>
                    </a:solidFill>
                    <a:latin typeface="Bell MT" panose="02020503060305020303" pitchFamily="18" charset="0"/>
                  </a:endParaRPr>
                </a:p>
              </p:txBody>
            </p:sp>
          </p:grpSp>
        </p:grpSp>
      </p:grpSp>
      <p:sp>
        <p:nvSpPr>
          <p:cNvPr id="15" name="Arrow: Curved Left 14">
            <a:extLst>
              <a:ext uri="{FF2B5EF4-FFF2-40B4-BE49-F238E27FC236}">
                <a16:creationId xmlns:a16="http://schemas.microsoft.com/office/drawing/2014/main" id="{94B76B93-ABAE-50A8-18AB-59195D2FCD2D}"/>
              </a:ext>
            </a:extLst>
          </p:cNvPr>
          <p:cNvSpPr/>
          <p:nvPr/>
        </p:nvSpPr>
        <p:spPr>
          <a:xfrm rot="1770945">
            <a:off x="4768489" y="2431787"/>
            <a:ext cx="226142" cy="759815"/>
          </a:xfrm>
          <a:prstGeom prst="curvedLeftArrow">
            <a:avLst>
              <a:gd name="adj1" fmla="val 13707"/>
              <a:gd name="adj2" fmla="val 62150"/>
              <a:gd name="adj3" fmla="val 23947"/>
            </a:avLst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7ED366-2326-9860-FAF8-74ACE1C6A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279" y="2473857"/>
            <a:ext cx="3175163" cy="14034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4069EA0-3968-4033-B819-F3B876E08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695" y="1085365"/>
            <a:ext cx="4351806" cy="12603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3127024-16CB-B9FA-8BF9-F753E3BECF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9048" y="1673334"/>
            <a:ext cx="3024031" cy="5621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1995532-DED9-BD2F-EB86-A1E9B8C3AB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801"/>
          <a:stretch/>
        </p:blipFill>
        <p:spPr>
          <a:xfrm>
            <a:off x="5874954" y="2654184"/>
            <a:ext cx="1987008" cy="630053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02A4777-92CA-E4A5-69D6-8E3F23E3938F}"/>
              </a:ext>
            </a:extLst>
          </p:cNvPr>
          <p:cNvCxnSpPr>
            <a:cxnSpLocks/>
          </p:cNvCxnSpPr>
          <p:nvPr/>
        </p:nvCxnSpPr>
        <p:spPr>
          <a:xfrm>
            <a:off x="5542900" y="1193369"/>
            <a:ext cx="0" cy="250837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287FE92-CE69-DB9A-F6C8-A109EE680387}"/>
              </a:ext>
            </a:extLst>
          </p:cNvPr>
          <p:cNvSpPr txBox="1"/>
          <p:nvPr/>
        </p:nvSpPr>
        <p:spPr>
          <a:xfrm>
            <a:off x="5607089" y="1292029"/>
            <a:ext cx="232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>
                <a:latin typeface="Cambria" panose="02040503050406030204" pitchFamily="18" charset="0"/>
                <a:ea typeface="Cambria" panose="02040503050406030204" pitchFamily="18" charset="0"/>
              </a:rPr>
              <a:t>Average glucose level</a:t>
            </a:r>
            <a:endParaRPr lang="en-MY" sz="1200" b="1" u="sng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19AC92-34FD-17ED-032E-93DF0C9CC180}"/>
              </a:ext>
            </a:extLst>
          </p:cNvPr>
          <p:cNvSpPr txBox="1"/>
          <p:nvPr/>
        </p:nvSpPr>
        <p:spPr>
          <a:xfrm>
            <a:off x="5657090" y="2339838"/>
            <a:ext cx="232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>
                <a:latin typeface="Cambria" panose="02040503050406030204" pitchFamily="18" charset="0"/>
                <a:ea typeface="Cambria" panose="02040503050406030204" pitchFamily="18" charset="0"/>
              </a:rPr>
              <a:t>BMI</a:t>
            </a:r>
            <a:endParaRPr lang="en-MY" sz="1200" b="1" u="sng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2872D2-63BE-8CFD-30B1-6DFFDF2F9AAB}"/>
              </a:ext>
            </a:extLst>
          </p:cNvPr>
          <p:cNvSpPr txBox="1"/>
          <p:nvPr/>
        </p:nvSpPr>
        <p:spPr>
          <a:xfrm>
            <a:off x="531466" y="718456"/>
            <a:ext cx="232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>
                <a:latin typeface="Cambria" panose="02040503050406030204" pitchFamily="18" charset="0"/>
                <a:ea typeface="Cambria" panose="02040503050406030204" pitchFamily="18" charset="0"/>
              </a:rPr>
              <a:t>Age</a:t>
            </a:r>
            <a:endParaRPr lang="en-MY" sz="1200" b="1" u="sng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459F758B-2DD7-EAEE-E758-D18EBD62E756}"/>
              </a:ext>
            </a:extLst>
          </p:cNvPr>
          <p:cNvSpPr/>
          <p:nvPr/>
        </p:nvSpPr>
        <p:spPr>
          <a:xfrm>
            <a:off x="3080364" y="853569"/>
            <a:ext cx="3078290" cy="76600"/>
          </a:xfrm>
          <a:prstGeom prst="flowChartConnector">
            <a:avLst/>
          </a:prstGeom>
          <a:solidFill>
            <a:srgbClr val="BFBFB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ll MT" panose="02020503060305020303" pitchFamily="18" charset="0"/>
            </a:endParaRPr>
          </a:p>
        </p:txBody>
      </p:sp>
      <p:pic>
        <p:nvPicPr>
          <p:cNvPr id="7" name="Graphic 6" descr="Bar chart with solid fill">
            <a:extLst>
              <a:ext uri="{FF2B5EF4-FFF2-40B4-BE49-F238E27FC236}">
                <a16:creationId xmlns:a16="http://schemas.microsoft.com/office/drawing/2014/main" id="{FA8EDC00-2C47-9F4A-A47C-655B0AA88E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17900" y="1344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791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B6618B1-412F-8B40-B64A-608245B5EC90}"/>
              </a:ext>
            </a:extLst>
          </p:cNvPr>
          <p:cNvSpPr/>
          <p:nvPr/>
        </p:nvSpPr>
        <p:spPr>
          <a:xfrm>
            <a:off x="0" y="4351978"/>
            <a:ext cx="9144000" cy="786659"/>
          </a:xfrm>
          <a:prstGeom prst="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7DFD2C-4EDB-B113-0B21-B1D4FD0BE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902" y="4351978"/>
            <a:ext cx="8039819" cy="841800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90000"/>
                  </a:schemeClr>
                </a:solidFill>
              </a:rPr>
              <a:t>OUTLIER DETECTION &amp; HANDLING</a:t>
            </a:r>
            <a:endParaRPr lang="en-MY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E7BB88-FD34-81A9-2AF3-DBC5C730C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14" y="1323929"/>
            <a:ext cx="2802418" cy="26701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211C0B-2CEB-D126-71CF-C0C66C64D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885" y="1325007"/>
            <a:ext cx="2837340" cy="26690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1EE5AB-0DB0-5524-30CC-BC04F3E90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125" y="1325007"/>
            <a:ext cx="2964760" cy="26690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E22D9CB-2EE5-1027-0B0F-13C381786CD3}"/>
              </a:ext>
            </a:extLst>
          </p:cNvPr>
          <p:cNvSpPr txBox="1"/>
          <p:nvPr/>
        </p:nvSpPr>
        <p:spPr>
          <a:xfrm>
            <a:off x="1179235" y="621720"/>
            <a:ext cx="1259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Before</a:t>
            </a:r>
            <a:endParaRPr lang="en-MY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21DE9F-F9B0-E597-399B-0EDB2595CACE}"/>
              </a:ext>
            </a:extLst>
          </p:cNvPr>
          <p:cNvSpPr txBox="1"/>
          <p:nvPr/>
        </p:nvSpPr>
        <p:spPr>
          <a:xfrm>
            <a:off x="4063041" y="621720"/>
            <a:ext cx="1259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After</a:t>
            </a:r>
            <a:endParaRPr lang="en-MY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42EF92-021C-DB5B-3452-B59E648AEE81}"/>
              </a:ext>
            </a:extLst>
          </p:cNvPr>
          <p:cNvSpPr txBox="1"/>
          <p:nvPr/>
        </p:nvSpPr>
        <p:spPr>
          <a:xfrm>
            <a:off x="7041736" y="621720"/>
            <a:ext cx="1394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Insight</a:t>
            </a:r>
            <a:endParaRPr lang="en-MY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32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36856-CF52-6922-192C-4F1359B5A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28762"/>
            <a:ext cx="4260300" cy="841800"/>
          </a:xfrm>
        </p:spPr>
        <p:txBody>
          <a:bodyPr/>
          <a:lstStyle/>
          <a:p>
            <a:r>
              <a:rPr lang="en-US"/>
              <a:t>SMOTE &amp; SPLITTING</a:t>
            </a:r>
            <a:endParaRPr lang="en-MY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F78B111-39B1-77BB-22D6-FF2820BD15E9}"/>
              </a:ext>
            </a:extLst>
          </p:cNvPr>
          <p:cNvSpPr txBox="1">
            <a:spLocks/>
          </p:cNvSpPr>
          <p:nvPr/>
        </p:nvSpPr>
        <p:spPr>
          <a:xfrm>
            <a:off x="4765163" y="240777"/>
            <a:ext cx="4260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/>
              <a:t>RANK FEATURES BY IMPORTANCE</a:t>
            </a:r>
            <a:endParaRPr lang="en-MY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08C67B-0915-425E-F1B3-E49843BC0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029" y="1981712"/>
            <a:ext cx="2699286" cy="5636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B2FA59-8EAF-9AB3-2B1E-F161745543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303"/>
          <a:stretch/>
        </p:blipFill>
        <p:spPr>
          <a:xfrm>
            <a:off x="1079029" y="1082577"/>
            <a:ext cx="2699287" cy="6751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27E3C0-24FD-C696-B0A9-638B7EC2F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028" y="2769366"/>
            <a:ext cx="2699283" cy="20985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FA1A7B-B026-13AB-6070-EC85FD4C6F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7636" y="1487548"/>
            <a:ext cx="3555354" cy="26676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991243-FE2A-711A-52F3-3673376C28A9}"/>
              </a:ext>
            </a:extLst>
          </p:cNvPr>
          <p:cNvSpPr txBox="1"/>
          <p:nvPr/>
        </p:nvSpPr>
        <p:spPr>
          <a:xfrm>
            <a:off x="5880332" y="4516759"/>
            <a:ext cx="2662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Age : Importance Rate 0.8345 </a:t>
            </a:r>
            <a:endParaRPr lang="en-MY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A4D9B0-33E7-68DF-0433-A71246E99F7D}"/>
              </a:ext>
            </a:extLst>
          </p:cNvPr>
          <p:cNvCxnSpPr>
            <a:cxnSpLocks/>
          </p:cNvCxnSpPr>
          <p:nvPr/>
        </p:nvCxnSpPr>
        <p:spPr>
          <a:xfrm>
            <a:off x="4572000" y="1082577"/>
            <a:ext cx="0" cy="3813104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9" name="Graphic 18" descr="Priorities with solid fill">
            <a:extLst>
              <a:ext uri="{FF2B5EF4-FFF2-40B4-BE49-F238E27FC236}">
                <a16:creationId xmlns:a16="http://schemas.microsoft.com/office/drawing/2014/main" id="{EBAD5B54-1CAF-5E2A-C703-47D95EB4A7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4616" y="4348463"/>
            <a:ext cx="645716" cy="645716"/>
          </a:xfrm>
          <a:prstGeom prst="rect">
            <a:avLst/>
          </a:prstGeom>
        </p:spPr>
      </p:pic>
      <p:pic>
        <p:nvPicPr>
          <p:cNvPr id="22" name="Graphic 21" descr="Harvey Balls 50% with solid fill">
            <a:extLst>
              <a:ext uri="{FF2B5EF4-FFF2-40B4-BE49-F238E27FC236}">
                <a16:creationId xmlns:a16="http://schemas.microsoft.com/office/drawing/2014/main" id="{9639B24E-7D44-F287-3CF1-F3F606E835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2371329" y="-1464340"/>
            <a:ext cx="141044" cy="4686607"/>
          </a:xfrm>
          <a:prstGeom prst="rect">
            <a:avLst/>
          </a:prstGeom>
        </p:spPr>
      </p:pic>
      <p:pic>
        <p:nvPicPr>
          <p:cNvPr id="23" name="Graphic 22" descr="Harvey Balls 50% with solid fill">
            <a:extLst>
              <a:ext uri="{FF2B5EF4-FFF2-40B4-BE49-F238E27FC236}">
                <a16:creationId xmlns:a16="http://schemas.microsoft.com/office/drawing/2014/main" id="{7A58CBC3-FC04-AC9F-B939-726A682EE4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6874766" y="-298512"/>
            <a:ext cx="90733" cy="3014859"/>
          </a:xfrm>
          <a:prstGeom prst="rect">
            <a:avLst/>
          </a:prstGeom>
        </p:spPr>
      </p:pic>
      <p:grpSp>
        <p:nvGrpSpPr>
          <p:cNvPr id="24" name="Google Shape;744;p32">
            <a:extLst>
              <a:ext uri="{FF2B5EF4-FFF2-40B4-BE49-F238E27FC236}">
                <a16:creationId xmlns:a16="http://schemas.microsoft.com/office/drawing/2014/main" id="{176E9D87-9B05-A818-6F31-C6E8A5D83C2B}"/>
              </a:ext>
            </a:extLst>
          </p:cNvPr>
          <p:cNvGrpSpPr/>
          <p:nvPr/>
        </p:nvGrpSpPr>
        <p:grpSpPr>
          <a:xfrm rot="16200000">
            <a:off x="3499662" y="4106879"/>
            <a:ext cx="1776654" cy="96641"/>
            <a:chOff x="2676476" y="1377250"/>
            <a:chExt cx="3126882" cy="537000"/>
          </a:xfrm>
        </p:grpSpPr>
        <p:sp>
          <p:nvSpPr>
            <p:cNvPr id="26" name="Google Shape;746;p32">
              <a:extLst>
                <a:ext uri="{FF2B5EF4-FFF2-40B4-BE49-F238E27FC236}">
                  <a16:creationId xmlns:a16="http://schemas.microsoft.com/office/drawing/2014/main" id="{23D7A291-05E0-6F04-C3EA-B8DDBF41C1DB}"/>
                </a:ext>
              </a:extLst>
            </p:cNvPr>
            <p:cNvSpPr/>
            <p:nvPr/>
          </p:nvSpPr>
          <p:spPr>
            <a:xfrm>
              <a:off x="2676476" y="1377250"/>
              <a:ext cx="173700" cy="537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47;p32">
              <a:extLst>
                <a:ext uri="{FF2B5EF4-FFF2-40B4-BE49-F238E27FC236}">
                  <a16:creationId xmlns:a16="http://schemas.microsoft.com/office/drawing/2014/main" id="{522FD187-C2C6-558B-DB8E-E5D90707311E}"/>
                </a:ext>
              </a:extLst>
            </p:cNvPr>
            <p:cNvSpPr/>
            <p:nvPr/>
          </p:nvSpPr>
          <p:spPr>
            <a:xfrm>
              <a:off x="3004607" y="1377250"/>
              <a:ext cx="173700" cy="537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48;p32">
              <a:extLst>
                <a:ext uri="{FF2B5EF4-FFF2-40B4-BE49-F238E27FC236}">
                  <a16:creationId xmlns:a16="http://schemas.microsoft.com/office/drawing/2014/main" id="{FE3E3B23-2809-4871-D10E-9EC0A87CA662}"/>
                </a:ext>
              </a:extLst>
            </p:cNvPr>
            <p:cNvSpPr/>
            <p:nvPr/>
          </p:nvSpPr>
          <p:spPr>
            <a:xfrm>
              <a:off x="3332739" y="1377250"/>
              <a:ext cx="173700" cy="537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49;p32">
              <a:extLst>
                <a:ext uri="{FF2B5EF4-FFF2-40B4-BE49-F238E27FC236}">
                  <a16:creationId xmlns:a16="http://schemas.microsoft.com/office/drawing/2014/main" id="{BF9920FB-D09A-9805-2E1C-1EED97C213E5}"/>
                </a:ext>
              </a:extLst>
            </p:cNvPr>
            <p:cNvSpPr/>
            <p:nvPr/>
          </p:nvSpPr>
          <p:spPr>
            <a:xfrm>
              <a:off x="3660870" y="1377250"/>
              <a:ext cx="173700" cy="537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50;p32">
              <a:extLst>
                <a:ext uri="{FF2B5EF4-FFF2-40B4-BE49-F238E27FC236}">
                  <a16:creationId xmlns:a16="http://schemas.microsoft.com/office/drawing/2014/main" id="{F8843F7A-CA92-E511-406D-B0E99953C3F2}"/>
                </a:ext>
              </a:extLst>
            </p:cNvPr>
            <p:cNvSpPr/>
            <p:nvPr/>
          </p:nvSpPr>
          <p:spPr>
            <a:xfrm>
              <a:off x="3989001" y="1377250"/>
              <a:ext cx="173700" cy="53700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51;p32">
              <a:extLst>
                <a:ext uri="{FF2B5EF4-FFF2-40B4-BE49-F238E27FC236}">
                  <a16:creationId xmlns:a16="http://schemas.microsoft.com/office/drawing/2014/main" id="{C3B5E349-CF20-BDB5-6BC1-D5D7388C733E}"/>
                </a:ext>
              </a:extLst>
            </p:cNvPr>
            <p:cNvSpPr/>
            <p:nvPr/>
          </p:nvSpPr>
          <p:spPr>
            <a:xfrm>
              <a:off x="4317133" y="1377250"/>
              <a:ext cx="173700" cy="53700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52;p32">
              <a:extLst>
                <a:ext uri="{FF2B5EF4-FFF2-40B4-BE49-F238E27FC236}">
                  <a16:creationId xmlns:a16="http://schemas.microsoft.com/office/drawing/2014/main" id="{61297A2F-5AC1-8D6F-8720-C37213661884}"/>
                </a:ext>
              </a:extLst>
            </p:cNvPr>
            <p:cNvSpPr/>
            <p:nvPr/>
          </p:nvSpPr>
          <p:spPr>
            <a:xfrm>
              <a:off x="4645264" y="1377250"/>
              <a:ext cx="173700" cy="53700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53;p32">
              <a:extLst>
                <a:ext uri="{FF2B5EF4-FFF2-40B4-BE49-F238E27FC236}">
                  <a16:creationId xmlns:a16="http://schemas.microsoft.com/office/drawing/2014/main" id="{722E677A-F633-5033-C553-635A84820126}"/>
                </a:ext>
              </a:extLst>
            </p:cNvPr>
            <p:cNvSpPr/>
            <p:nvPr/>
          </p:nvSpPr>
          <p:spPr>
            <a:xfrm>
              <a:off x="4973395" y="1377250"/>
              <a:ext cx="173700" cy="5370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54;p32">
              <a:extLst>
                <a:ext uri="{FF2B5EF4-FFF2-40B4-BE49-F238E27FC236}">
                  <a16:creationId xmlns:a16="http://schemas.microsoft.com/office/drawing/2014/main" id="{40062072-3F45-0A73-8E9B-33544672417C}"/>
                </a:ext>
              </a:extLst>
            </p:cNvPr>
            <p:cNvSpPr/>
            <p:nvPr/>
          </p:nvSpPr>
          <p:spPr>
            <a:xfrm>
              <a:off x="5301526" y="1377250"/>
              <a:ext cx="173700" cy="5370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55;p32">
              <a:extLst>
                <a:ext uri="{FF2B5EF4-FFF2-40B4-BE49-F238E27FC236}">
                  <a16:creationId xmlns:a16="http://schemas.microsoft.com/office/drawing/2014/main" id="{59FD3EE4-6075-6393-10B5-039F22ABAB7B}"/>
                </a:ext>
              </a:extLst>
            </p:cNvPr>
            <p:cNvSpPr/>
            <p:nvPr/>
          </p:nvSpPr>
          <p:spPr>
            <a:xfrm>
              <a:off x="5629658" y="1377250"/>
              <a:ext cx="173700" cy="5370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684121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15"/>
          <p:cNvGrpSpPr/>
          <p:nvPr/>
        </p:nvGrpSpPr>
        <p:grpSpPr>
          <a:xfrm>
            <a:off x="-1502895" y="2698572"/>
            <a:ext cx="10787812" cy="3283202"/>
            <a:chOff x="711150" y="1559663"/>
            <a:chExt cx="7721575" cy="2350013"/>
          </a:xfrm>
        </p:grpSpPr>
        <p:sp>
          <p:nvSpPr>
            <p:cNvPr id="58" name="Google Shape;58;p15"/>
            <p:cNvSpPr/>
            <p:nvPr/>
          </p:nvSpPr>
          <p:spPr>
            <a:xfrm>
              <a:off x="711150" y="1595125"/>
              <a:ext cx="7721575" cy="2314550"/>
            </a:xfrm>
            <a:custGeom>
              <a:avLst/>
              <a:gdLst/>
              <a:ahLst/>
              <a:cxnLst/>
              <a:rect l="l" t="t" r="r" b="b"/>
              <a:pathLst>
                <a:path w="308863" h="92582" extrusionOk="0">
                  <a:moveTo>
                    <a:pt x="0" y="92445"/>
                  </a:moveTo>
                  <a:lnTo>
                    <a:pt x="24529" y="34740"/>
                  </a:lnTo>
                  <a:lnTo>
                    <a:pt x="73382" y="80857"/>
                  </a:lnTo>
                  <a:lnTo>
                    <a:pt x="97740" y="23146"/>
                  </a:lnTo>
                  <a:lnTo>
                    <a:pt x="122133" y="46302"/>
                  </a:lnTo>
                  <a:lnTo>
                    <a:pt x="146543" y="0"/>
                  </a:lnTo>
                  <a:lnTo>
                    <a:pt x="195411" y="69356"/>
                  </a:lnTo>
                  <a:lnTo>
                    <a:pt x="219734" y="57794"/>
                  </a:lnTo>
                  <a:lnTo>
                    <a:pt x="244161" y="80952"/>
                  </a:lnTo>
                  <a:lnTo>
                    <a:pt x="268621" y="11652"/>
                  </a:lnTo>
                  <a:lnTo>
                    <a:pt x="293020" y="44"/>
                  </a:lnTo>
                  <a:lnTo>
                    <a:pt x="308863" y="92582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" name="Google Shape;59;p15"/>
            <p:cNvSpPr/>
            <p:nvPr/>
          </p:nvSpPr>
          <p:spPr>
            <a:xfrm>
              <a:off x="1287538" y="2426363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1897863" y="3003575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2508163" y="358078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3118475" y="21377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3728788" y="2714950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4339088" y="15599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4949400" y="2426363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5559713" y="3292175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6170025" y="30069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6780338" y="3580775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7390650" y="18491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8006675" y="1559663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" name="Google Shape;71;p15"/>
          <p:cNvGrpSpPr/>
          <p:nvPr/>
        </p:nvGrpSpPr>
        <p:grpSpPr>
          <a:xfrm>
            <a:off x="-647747" y="2649917"/>
            <a:ext cx="10790078" cy="2519041"/>
            <a:chOff x="710288" y="2137750"/>
            <a:chExt cx="7723197" cy="1803050"/>
          </a:xfrm>
        </p:grpSpPr>
        <p:sp>
          <p:nvSpPr>
            <p:cNvPr id="72" name="Google Shape;72;p15"/>
            <p:cNvSpPr/>
            <p:nvPr/>
          </p:nvSpPr>
          <p:spPr>
            <a:xfrm>
              <a:off x="710288" y="2172905"/>
              <a:ext cx="7723197" cy="1739465"/>
            </a:xfrm>
            <a:custGeom>
              <a:avLst/>
              <a:gdLst/>
              <a:ahLst/>
              <a:cxnLst/>
              <a:rect l="l" t="t" r="r" b="b"/>
              <a:pathLst>
                <a:path w="214429" h="48295" extrusionOk="0">
                  <a:moveTo>
                    <a:pt x="0" y="48101"/>
                  </a:moveTo>
                  <a:lnTo>
                    <a:pt x="17026" y="32099"/>
                  </a:lnTo>
                  <a:lnTo>
                    <a:pt x="33957" y="40100"/>
                  </a:lnTo>
                  <a:lnTo>
                    <a:pt x="50912" y="8072"/>
                  </a:lnTo>
                  <a:lnTo>
                    <a:pt x="67890" y="48077"/>
                  </a:lnTo>
                  <a:lnTo>
                    <a:pt x="84797" y="24003"/>
                  </a:lnTo>
                  <a:lnTo>
                    <a:pt x="101751" y="32099"/>
                  </a:lnTo>
                  <a:lnTo>
                    <a:pt x="118658" y="24122"/>
                  </a:lnTo>
                  <a:lnTo>
                    <a:pt x="135613" y="8025"/>
                  </a:lnTo>
                  <a:lnTo>
                    <a:pt x="152591" y="0"/>
                  </a:lnTo>
                  <a:lnTo>
                    <a:pt x="169522" y="24098"/>
                  </a:lnTo>
                  <a:lnTo>
                    <a:pt x="186500" y="32194"/>
                  </a:lnTo>
                  <a:lnTo>
                    <a:pt x="203611" y="16042"/>
                  </a:lnTo>
                  <a:lnTo>
                    <a:pt x="214429" y="48295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" name="Google Shape;73;p15"/>
            <p:cNvSpPr/>
            <p:nvPr/>
          </p:nvSpPr>
          <p:spPr>
            <a:xfrm>
              <a:off x="8000975" y="2718588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7390663" y="32921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6780325" y="30035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6170038" y="2137750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5559700" y="2426363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4949413" y="3006938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4339088" y="32921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3728775" y="30035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3118475" y="3869400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2508163" y="2426363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1897850" y="35807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1287538" y="3292188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5DE8EB8-9ED0-F87E-115A-81FB3A2D37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517" y="358585"/>
            <a:ext cx="5934360" cy="1101834"/>
          </a:xfrm>
        </p:spPr>
        <p:txBody>
          <a:bodyPr/>
          <a:lstStyle/>
          <a:p>
            <a:r>
              <a:rPr lang="en-MY" u="sng"/>
              <a:t>GROUP C</a:t>
            </a:r>
            <a:br>
              <a:rPr lang="en-MY"/>
            </a:br>
            <a:endParaRPr lang="en-MY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850B1DC-9650-B1DF-E488-E9190B39B1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6324" y="1294674"/>
            <a:ext cx="4918200" cy="1466494"/>
          </a:xfrm>
        </p:spPr>
        <p:txBody>
          <a:bodyPr/>
          <a:lstStyle/>
          <a:p>
            <a:r>
              <a:rPr lang="en-MY">
                <a:latin typeface="Garamond" panose="02020404030301010803" pitchFamily="18" charset="0"/>
              </a:rPr>
              <a:t>NEAW AIK KA         :	TP065116 (L)</a:t>
            </a:r>
          </a:p>
          <a:p>
            <a:r>
              <a:rPr lang="en-MY">
                <a:latin typeface="Garamond" panose="02020404030301010803" pitchFamily="18" charset="0"/>
              </a:rPr>
              <a:t>TAI RUI XIAN          :	TP060922</a:t>
            </a:r>
          </a:p>
          <a:p>
            <a:r>
              <a:rPr lang="en-MY">
                <a:latin typeface="Garamond" panose="02020404030301010803" pitchFamily="18" charset="0"/>
              </a:rPr>
              <a:t>SIAH YAO LIANG   : 	TP061861</a:t>
            </a:r>
          </a:p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37472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89137F1-D58C-2836-40DD-14E6FD8D4A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89" r="17174" b="14737"/>
          <a:stretch/>
        </p:blipFill>
        <p:spPr>
          <a:xfrm>
            <a:off x="6961590" y="-281625"/>
            <a:ext cx="2089961" cy="31596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EB9924-EA1F-25C9-574F-B28BB0BF5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2967" y="-86150"/>
            <a:ext cx="5371514" cy="30214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CFE306-6FA5-5B6B-869A-76C6C07C1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283" y="31365"/>
            <a:ext cx="2879046" cy="20953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EEE140-1B8F-9FF7-F891-6D9E685566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5161"/>
          <a:stretch/>
        </p:blipFill>
        <p:spPr>
          <a:xfrm>
            <a:off x="4301360" y="2121382"/>
            <a:ext cx="2578100" cy="8712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B0BC13-BF96-CFD1-DAC8-D7A2354EA5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7160" y="2992650"/>
            <a:ext cx="4279900" cy="21527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C1A841-F57B-7CDA-AF65-30AD24A2D5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0747" y="2992650"/>
            <a:ext cx="4493165" cy="214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35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Model Accuracy Comparison</a:t>
            </a:r>
            <a:endParaRPr/>
          </a:p>
        </p:txBody>
      </p:sp>
      <p:grpSp>
        <p:nvGrpSpPr>
          <p:cNvPr id="249" name="Google Shape;249;p19"/>
          <p:cNvGrpSpPr/>
          <p:nvPr/>
        </p:nvGrpSpPr>
        <p:grpSpPr>
          <a:xfrm>
            <a:off x="6067374" y="1416092"/>
            <a:ext cx="307146" cy="2525539"/>
            <a:chOff x="3433300" y="1590200"/>
            <a:chExt cx="270900" cy="2227500"/>
          </a:xfrm>
        </p:grpSpPr>
        <p:sp>
          <p:nvSpPr>
            <p:cNvPr id="250" name="Google Shape;250;p19"/>
            <p:cNvSpPr/>
            <p:nvPr/>
          </p:nvSpPr>
          <p:spPr>
            <a:xfrm>
              <a:off x="3433300" y="1590200"/>
              <a:ext cx="270900" cy="22275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9"/>
            <p:cNvSpPr/>
            <p:nvPr/>
          </p:nvSpPr>
          <p:spPr>
            <a:xfrm>
              <a:off x="3433305" y="1833231"/>
              <a:ext cx="270894" cy="1984293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19"/>
          <p:cNvSpPr/>
          <p:nvPr/>
        </p:nvSpPr>
        <p:spPr>
          <a:xfrm>
            <a:off x="5932176" y="3556271"/>
            <a:ext cx="578100" cy="5781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87</a:t>
            </a:r>
            <a:r>
              <a:rPr lang="en" sz="12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sz="1200" dirty="0">
              <a:solidFill>
                <a:schemeClr val="accent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53" name="Google Shape;253;p19"/>
          <p:cNvSpPr txBox="1"/>
          <p:nvPr/>
        </p:nvSpPr>
        <p:spPr>
          <a:xfrm>
            <a:off x="5777057" y="4422975"/>
            <a:ext cx="888044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Random Forest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55" name="Google Shape;255;p19"/>
          <p:cNvGrpSpPr/>
          <p:nvPr/>
        </p:nvGrpSpPr>
        <p:grpSpPr>
          <a:xfrm>
            <a:off x="3868616" y="1416092"/>
            <a:ext cx="307147" cy="2525539"/>
            <a:chOff x="3433300" y="1590200"/>
            <a:chExt cx="270900" cy="2227500"/>
          </a:xfrm>
        </p:grpSpPr>
        <p:sp>
          <p:nvSpPr>
            <p:cNvPr id="256" name="Google Shape;256;p19"/>
            <p:cNvSpPr/>
            <p:nvPr/>
          </p:nvSpPr>
          <p:spPr>
            <a:xfrm>
              <a:off x="3433300" y="1590200"/>
              <a:ext cx="270900" cy="22275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9"/>
            <p:cNvSpPr/>
            <p:nvPr/>
          </p:nvSpPr>
          <p:spPr>
            <a:xfrm>
              <a:off x="3433309" y="2524510"/>
              <a:ext cx="270881" cy="129271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58" name="Google Shape;258;p19"/>
          <p:cNvSpPr/>
          <p:nvPr/>
        </p:nvSpPr>
        <p:spPr>
          <a:xfrm>
            <a:off x="3733411" y="3556271"/>
            <a:ext cx="578100" cy="5781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81</a:t>
            </a:r>
            <a:r>
              <a:rPr lang="en" sz="1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sz="12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59" name="Google Shape;259;p19"/>
          <p:cNvSpPr txBox="1"/>
          <p:nvPr/>
        </p:nvSpPr>
        <p:spPr>
          <a:xfrm>
            <a:off x="3578164" y="4422975"/>
            <a:ext cx="888044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Decision Tree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61" name="Google Shape;261;p19"/>
          <p:cNvGrpSpPr/>
          <p:nvPr/>
        </p:nvGrpSpPr>
        <p:grpSpPr>
          <a:xfrm>
            <a:off x="4967993" y="1416092"/>
            <a:ext cx="307146" cy="2525539"/>
            <a:chOff x="3433300" y="1590200"/>
            <a:chExt cx="270900" cy="2227500"/>
          </a:xfrm>
        </p:grpSpPr>
        <p:sp>
          <p:nvSpPr>
            <p:cNvPr id="262" name="Google Shape;262;p19"/>
            <p:cNvSpPr/>
            <p:nvPr/>
          </p:nvSpPr>
          <p:spPr>
            <a:xfrm>
              <a:off x="3433300" y="1590200"/>
              <a:ext cx="270900" cy="22275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9"/>
            <p:cNvSpPr/>
            <p:nvPr/>
          </p:nvSpPr>
          <p:spPr>
            <a:xfrm>
              <a:off x="3433307" y="2691568"/>
              <a:ext cx="270885" cy="1125774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64" name="Google Shape;264;p19"/>
          <p:cNvSpPr/>
          <p:nvPr/>
        </p:nvSpPr>
        <p:spPr>
          <a:xfrm>
            <a:off x="4832792" y="3556271"/>
            <a:ext cx="578100" cy="5781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73</a:t>
            </a:r>
            <a:r>
              <a:rPr lang="en" sz="12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sz="12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65" name="Google Shape;265;p19"/>
          <p:cNvSpPr txBox="1"/>
          <p:nvPr/>
        </p:nvSpPr>
        <p:spPr>
          <a:xfrm>
            <a:off x="4807447" y="4311132"/>
            <a:ext cx="6285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SVM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67" name="Google Shape;267;p19"/>
          <p:cNvGrpSpPr/>
          <p:nvPr/>
        </p:nvGrpSpPr>
        <p:grpSpPr>
          <a:xfrm>
            <a:off x="1669848" y="1416092"/>
            <a:ext cx="307146" cy="2525539"/>
            <a:chOff x="3433300" y="1590200"/>
            <a:chExt cx="270900" cy="2227500"/>
          </a:xfrm>
        </p:grpSpPr>
        <p:sp>
          <p:nvSpPr>
            <p:cNvPr id="268" name="Google Shape;268;p19"/>
            <p:cNvSpPr/>
            <p:nvPr/>
          </p:nvSpPr>
          <p:spPr>
            <a:xfrm>
              <a:off x="3433300" y="1590200"/>
              <a:ext cx="270900" cy="22275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9"/>
            <p:cNvSpPr/>
            <p:nvPr/>
          </p:nvSpPr>
          <p:spPr>
            <a:xfrm>
              <a:off x="3433300" y="2213433"/>
              <a:ext cx="270883" cy="160401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19"/>
          <p:cNvSpPr/>
          <p:nvPr/>
        </p:nvSpPr>
        <p:spPr>
          <a:xfrm>
            <a:off x="1534646" y="3556271"/>
            <a:ext cx="578100" cy="5781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77</a:t>
            </a:r>
            <a:r>
              <a:rPr lang="en" sz="12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sz="1200" dirty="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71" name="Google Shape;271;p19"/>
          <p:cNvSpPr txBox="1"/>
          <p:nvPr/>
        </p:nvSpPr>
        <p:spPr>
          <a:xfrm>
            <a:off x="1509300" y="4311132"/>
            <a:ext cx="6285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KNN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73" name="Google Shape;273;p19"/>
          <p:cNvGrpSpPr/>
          <p:nvPr/>
        </p:nvGrpSpPr>
        <p:grpSpPr>
          <a:xfrm>
            <a:off x="2769217" y="1416092"/>
            <a:ext cx="307159" cy="2525539"/>
            <a:chOff x="3433289" y="1590200"/>
            <a:chExt cx="270911" cy="2227500"/>
          </a:xfrm>
        </p:grpSpPr>
        <p:sp>
          <p:nvSpPr>
            <p:cNvPr id="274" name="Google Shape;274;p19"/>
            <p:cNvSpPr/>
            <p:nvPr/>
          </p:nvSpPr>
          <p:spPr>
            <a:xfrm>
              <a:off x="3433300" y="1590200"/>
              <a:ext cx="270900" cy="22275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3433289" y="1971485"/>
              <a:ext cx="270900" cy="184601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276;p19"/>
          <p:cNvSpPr/>
          <p:nvPr/>
        </p:nvSpPr>
        <p:spPr>
          <a:xfrm>
            <a:off x="2634027" y="3556271"/>
            <a:ext cx="578100" cy="5781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84</a:t>
            </a:r>
            <a:r>
              <a:rPr lang="en" sz="12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sz="1200" dirty="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77" name="Google Shape;277;p19"/>
          <p:cNvSpPr txBox="1"/>
          <p:nvPr/>
        </p:nvSpPr>
        <p:spPr>
          <a:xfrm>
            <a:off x="2437150" y="4308548"/>
            <a:ext cx="97128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LightGBM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8" name="Google Shape;278;p19"/>
          <p:cNvCxnSpPr/>
          <p:nvPr/>
        </p:nvCxnSpPr>
        <p:spPr>
          <a:xfrm>
            <a:off x="1297950" y="4311130"/>
            <a:ext cx="65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0" name="Google Shape;280;p19"/>
          <p:cNvGrpSpPr/>
          <p:nvPr/>
        </p:nvGrpSpPr>
        <p:grpSpPr>
          <a:xfrm>
            <a:off x="7166764" y="1416092"/>
            <a:ext cx="307146" cy="2525539"/>
            <a:chOff x="3433300" y="1590200"/>
            <a:chExt cx="270900" cy="2227500"/>
          </a:xfrm>
        </p:grpSpPr>
        <p:sp>
          <p:nvSpPr>
            <p:cNvPr id="281" name="Google Shape;281;p19"/>
            <p:cNvSpPr/>
            <p:nvPr/>
          </p:nvSpPr>
          <p:spPr>
            <a:xfrm>
              <a:off x="3433300" y="1590200"/>
              <a:ext cx="270900" cy="22275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3433303" y="2883589"/>
              <a:ext cx="270897" cy="933942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283;p19"/>
          <p:cNvSpPr/>
          <p:nvPr/>
        </p:nvSpPr>
        <p:spPr>
          <a:xfrm>
            <a:off x="7031557" y="3556271"/>
            <a:ext cx="578100" cy="5781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70</a:t>
            </a:r>
            <a:r>
              <a:rPr lang="en" sz="12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sz="1200">
              <a:solidFill>
                <a:schemeClr val="accent6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84" name="Google Shape;284;p19"/>
          <p:cNvSpPr txBox="1"/>
          <p:nvPr/>
        </p:nvSpPr>
        <p:spPr>
          <a:xfrm>
            <a:off x="6750738" y="4422975"/>
            <a:ext cx="1139188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Logistic Regression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75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/>
      <p:bldP spid="252" grpId="0" animBg="1"/>
      <p:bldP spid="258" grpId="0" animBg="1"/>
      <p:bldP spid="264" grpId="0" animBg="1"/>
      <p:bldP spid="270" grpId="0" animBg="1"/>
      <p:bldP spid="276" grpId="0" animBg="1"/>
      <p:bldP spid="28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Model</a:t>
            </a:r>
            <a:r>
              <a:rPr lang="zh-CN" altLang="en-US">
                <a:solidFill>
                  <a:schemeClr val="dk1"/>
                </a:solidFill>
              </a:rPr>
              <a:t> </a:t>
            </a:r>
            <a:r>
              <a:rPr lang="en-US" altLang="zh-CN">
                <a:solidFill>
                  <a:schemeClr val="dk1"/>
                </a:solidFill>
              </a:rPr>
              <a:t>Mean</a:t>
            </a:r>
            <a:r>
              <a:rPr lang="zh-CN" altLang="en-US">
                <a:solidFill>
                  <a:schemeClr val="dk1"/>
                </a:solidFill>
              </a:rPr>
              <a:t> </a:t>
            </a:r>
            <a:r>
              <a:rPr lang="en-US" altLang="zh-CN">
                <a:solidFill>
                  <a:schemeClr val="dk1"/>
                </a:solidFill>
              </a:rPr>
              <a:t>Squared Error (MSE)</a:t>
            </a:r>
            <a:r>
              <a:rPr lang="en">
                <a:solidFill>
                  <a:schemeClr val="dk1"/>
                </a:solidFill>
              </a:rPr>
              <a:t> Comparison</a:t>
            </a:r>
            <a:endParaRPr/>
          </a:p>
        </p:txBody>
      </p:sp>
      <p:grpSp>
        <p:nvGrpSpPr>
          <p:cNvPr id="249" name="Google Shape;249;p19"/>
          <p:cNvGrpSpPr/>
          <p:nvPr/>
        </p:nvGrpSpPr>
        <p:grpSpPr>
          <a:xfrm>
            <a:off x="6067374" y="1416092"/>
            <a:ext cx="307146" cy="2525539"/>
            <a:chOff x="3433300" y="1590200"/>
            <a:chExt cx="270900" cy="2227500"/>
          </a:xfrm>
        </p:grpSpPr>
        <p:sp>
          <p:nvSpPr>
            <p:cNvPr id="250" name="Google Shape;250;p19"/>
            <p:cNvSpPr/>
            <p:nvPr/>
          </p:nvSpPr>
          <p:spPr>
            <a:xfrm>
              <a:off x="3433300" y="1590200"/>
              <a:ext cx="270900" cy="22275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9"/>
            <p:cNvSpPr/>
            <p:nvPr/>
          </p:nvSpPr>
          <p:spPr>
            <a:xfrm>
              <a:off x="3433305" y="2013012"/>
              <a:ext cx="270895" cy="1804513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52" name="Google Shape;252;p19"/>
          <p:cNvSpPr/>
          <p:nvPr/>
        </p:nvSpPr>
        <p:spPr>
          <a:xfrm>
            <a:off x="5932176" y="3556271"/>
            <a:ext cx="578100" cy="5781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CN" sz="20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1.38</a:t>
            </a:r>
            <a:endParaRPr sz="1200" dirty="0">
              <a:solidFill>
                <a:schemeClr val="accent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53" name="Google Shape;253;p19"/>
          <p:cNvSpPr txBox="1"/>
          <p:nvPr/>
        </p:nvSpPr>
        <p:spPr>
          <a:xfrm>
            <a:off x="5777057" y="4422975"/>
            <a:ext cx="888044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Random Forest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55" name="Google Shape;255;p19"/>
          <p:cNvGrpSpPr/>
          <p:nvPr/>
        </p:nvGrpSpPr>
        <p:grpSpPr>
          <a:xfrm>
            <a:off x="3868616" y="1416092"/>
            <a:ext cx="307147" cy="2525539"/>
            <a:chOff x="3433300" y="1590200"/>
            <a:chExt cx="270900" cy="2227500"/>
          </a:xfrm>
        </p:grpSpPr>
        <p:sp>
          <p:nvSpPr>
            <p:cNvPr id="256" name="Google Shape;256;p19"/>
            <p:cNvSpPr/>
            <p:nvPr/>
          </p:nvSpPr>
          <p:spPr>
            <a:xfrm>
              <a:off x="3433300" y="1590200"/>
              <a:ext cx="270900" cy="22275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9"/>
            <p:cNvSpPr/>
            <p:nvPr/>
          </p:nvSpPr>
          <p:spPr>
            <a:xfrm>
              <a:off x="3433309" y="3019650"/>
              <a:ext cx="270879" cy="797569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58" name="Google Shape;258;p19"/>
          <p:cNvSpPr/>
          <p:nvPr/>
        </p:nvSpPr>
        <p:spPr>
          <a:xfrm>
            <a:off x="3733411" y="3556271"/>
            <a:ext cx="578100" cy="5781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0.19</a:t>
            </a:r>
            <a:endParaRPr sz="12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59" name="Google Shape;259;p19"/>
          <p:cNvSpPr txBox="1"/>
          <p:nvPr/>
        </p:nvSpPr>
        <p:spPr>
          <a:xfrm>
            <a:off x="3578164" y="4422975"/>
            <a:ext cx="888044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Decision Tree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61" name="Google Shape;261;p19"/>
          <p:cNvGrpSpPr/>
          <p:nvPr/>
        </p:nvGrpSpPr>
        <p:grpSpPr>
          <a:xfrm>
            <a:off x="4967993" y="1416092"/>
            <a:ext cx="307146" cy="2525539"/>
            <a:chOff x="3433300" y="1590200"/>
            <a:chExt cx="270900" cy="2227500"/>
          </a:xfrm>
        </p:grpSpPr>
        <p:sp>
          <p:nvSpPr>
            <p:cNvPr id="262" name="Google Shape;262;p19"/>
            <p:cNvSpPr/>
            <p:nvPr/>
          </p:nvSpPr>
          <p:spPr>
            <a:xfrm>
              <a:off x="3433300" y="1590200"/>
              <a:ext cx="270900" cy="22275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9"/>
            <p:cNvSpPr/>
            <p:nvPr/>
          </p:nvSpPr>
          <p:spPr>
            <a:xfrm>
              <a:off x="3433307" y="2524510"/>
              <a:ext cx="270885" cy="1292833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19"/>
          <p:cNvSpPr/>
          <p:nvPr/>
        </p:nvSpPr>
        <p:spPr>
          <a:xfrm>
            <a:off x="4832792" y="3556271"/>
            <a:ext cx="578100" cy="5781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0.27</a:t>
            </a:r>
            <a:endParaRPr sz="12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65" name="Google Shape;265;p19"/>
          <p:cNvSpPr txBox="1"/>
          <p:nvPr/>
        </p:nvSpPr>
        <p:spPr>
          <a:xfrm>
            <a:off x="4807447" y="4311132"/>
            <a:ext cx="6285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SVM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67" name="Google Shape;267;p19"/>
          <p:cNvGrpSpPr/>
          <p:nvPr/>
        </p:nvGrpSpPr>
        <p:grpSpPr>
          <a:xfrm>
            <a:off x="1669848" y="1416092"/>
            <a:ext cx="307146" cy="2525539"/>
            <a:chOff x="3433300" y="1590200"/>
            <a:chExt cx="270900" cy="2227500"/>
          </a:xfrm>
        </p:grpSpPr>
        <p:sp>
          <p:nvSpPr>
            <p:cNvPr id="268" name="Google Shape;268;p19"/>
            <p:cNvSpPr/>
            <p:nvPr/>
          </p:nvSpPr>
          <p:spPr>
            <a:xfrm>
              <a:off x="3433300" y="1590200"/>
              <a:ext cx="270900" cy="22275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9"/>
            <p:cNvSpPr/>
            <p:nvPr/>
          </p:nvSpPr>
          <p:spPr>
            <a:xfrm>
              <a:off x="3433300" y="2783740"/>
              <a:ext cx="270881" cy="103371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19"/>
          <p:cNvSpPr/>
          <p:nvPr/>
        </p:nvSpPr>
        <p:spPr>
          <a:xfrm>
            <a:off x="1534646" y="3556271"/>
            <a:ext cx="578100" cy="5781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0.23</a:t>
            </a:r>
            <a:endParaRPr sz="1200" dirty="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71" name="Google Shape;271;p19"/>
          <p:cNvSpPr txBox="1"/>
          <p:nvPr/>
        </p:nvSpPr>
        <p:spPr>
          <a:xfrm>
            <a:off x="1509300" y="4311132"/>
            <a:ext cx="6285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KNN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73" name="Google Shape;273;p19"/>
          <p:cNvGrpSpPr/>
          <p:nvPr/>
        </p:nvGrpSpPr>
        <p:grpSpPr>
          <a:xfrm>
            <a:off x="2769217" y="1416092"/>
            <a:ext cx="307159" cy="2525539"/>
            <a:chOff x="3433289" y="1590200"/>
            <a:chExt cx="270911" cy="2227500"/>
          </a:xfrm>
        </p:grpSpPr>
        <p:sp>
          <p:nvSpPr>
            <p:cNvPr id="274" name="Google Shape;274;p19"/>
            <p:cNvSpPr/>
            <p:nvPr/>
          </p:nvSpPr>
          <p:spPr>
            <a:xfrm>
              <a:off x="3433300" y="1590200"/>
              <a:ext cx="270900" cy="22275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3433289" y="3210999"/>
              <a:ext cx="270900" cy="60650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276;p19"/>
          <p:cNvSpPr/>
          <p:nvPr/>
        </p:nvSpPr>
        <p:spPr>
          <a:xfrm>
            <a:off x="2634027" y="3556271"/>
            <a:ext cx="578100" cy="5781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0.16</a:t>
            </a:r>
            <a:endParaRPr sz="1200" dirty="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77" name="Google Shape;277;p19"/>
          <p:cNvSpPr txBox="1"/>
          <p:nvPr/>
        </p:nvSpPr>
        <p:spPr>
          <a:xfrm>
            <a:off x="2437150" y="4308548"/>
            <a:ext cx="97128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LightGBM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8" name="Google Shape;278;p19"/>
          <p:cNvCxnSpPr/>
          <p:nvPr/>
        </p:nvCxnSpPr>
        <p:spPr>
          <a:xfrm>
            <a:off x="1297950" y="4311130"/>
            <a:ext cx="65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0" name="Google Shape;280;p19"/>
          <p:cNvGrpSpPr/>
          <p:nvPr/>
        </p:nvGrpSpPr>
        <p:grpSpPr>
          <a:xfrm>
            <a:off x="7166764" y="1416092"/>
            <a:ext cx="307146" cy="2525539"/>
            <a:chOff x="3433300" y="1590200"/>
            <a:chExt cx="270900" cy="2227500"/>
          </a:xfrm>
        </p:grpSpPr>
        <p:sp>
          <p:nvSpPr>
            <p:cNvPr id="281" name="Google Shape;281;p19"/>
            <p:cNvSpPr/>
            <p:nvPr/>
          </p:nvSpPr>
          <p:spPr>
            <a:xfrm>
              <a:off x="3433300" y="1590200"/>
              <a:ext cx="270900" cy="22275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3433303" y="1677693"/>
              <a:ext cx="270897" cy="213984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283;p19"/>
          <p:cNvSpPr/>
          <p:nvPr/>
        </p:nvSpPr>
        <p:spPr>
          <a:xfrm>
            <a:off x="7031557" y="3556271"/>
            <a:ext cx="578100" cy="5781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1.5</a:t>
            </a:r>
            <a:endParaRPr sz="1200">
              <a:solidFill>
                <a:schemeClr val="accent6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84" name="Google Shape;284;p19"/>
          <p:cNvSpPr txBox="1"/>
          <p:nvPr/>
        </p:nvSpPr>
        <p:spPr>
          <a:xfrm>
            <a:off x="6750738" y="4422975"/>
            <a:ext cx="1139188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Logistic Regression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55014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75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/>
      <p:bldP spid="252" grpId="0" animBg="1"/>
      <p:bldP spid="258" grpId="0" animBg="1"/>
      <p:bldP spid="264" grpId="0" animBg="1"/>
      <p:bldP spid="270" grpId="0" animBg="1"/>
      <p:bldP spid="276" grpId="0" animBg="1"/>
      <p:bldP spid="28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Model</a:t>
            </a:r>
            <a:r>
              <a:rPr lang="zh-CN" altLang="en-US">
                <a:solidFill>
                  <a:schemeClr val="dk1"/>
                </a:solidFill>
              </a:rPr>
              <a:t> </a:t>
            </a:r>
            <a:r>
              <a:rPr lang="en-US" altLang="zh-CN">
                <a:solidFill>
                  <a:schemeClr val="dk1"/>
                </a:solidFill>
              </a:rPr>
              <a:t>Mean</a:t>
            </a:r>
            <a:r>
              <a:rPr lang="zh-CN" altLang="en-US">
                <a:solidFill>
                  <a:schemeClr val="dk1"/>
                </a:solidFill>
              </a:rPr>
              <a:t> </a:t>
            </a:r>
            <a:r>
              <a:rPr lang="en-US" altLang="zh-CN">
                <a:solidFill>
                  <a:schemeClr val="dk1"/>
                </a:solidFill>
              </a:rPr>
              <a:t>Absolute Error (MAE)</a:t>
            </a:r>
            <a:r>
              <a:rPr lang="en">
                <a:solidFill>
                  <a:schemeClr val="dk1"/>
                </a:solidFill>
              </a:rPr>
              <a:t> Comparison</a:t>
            </a:r>
            <a:endParaRPr/>
          </a:p>
        </p:txBody>
      </p:sp>
      <p:grpSp>
        <p:nvGrpSpPr>
          <p:cNvPr id="249" name="Google Shape;249;p19"/>
          <p:cNvGrpSpPr/>
          <p:nvPr/>
        </p:nvGrpSpPr>
        <p:grpSpPr>
          <a:xfrm>
            <a:off x="6067374" y="1416092"/>
            <a:ext cx="307146" cy="2525539"/>
            <a:chOff x="3433300" y="1590200"/>
            <a:chExt cx="270900" cy="2227500"/>
          </a:xfrm>
        </p:grpSpPr>
        <p:sp>
          <p:nvSpPr>
            <p:cNvPr id="250" name="Google Shape;250;p19"/>
            <p:cNvSpPr/>
            <p:nvPr/>
          </p:nvSpPr>
          <p:spPr>
            <a:xfrm>
              <a:off x="3433300" y="1590200"/>
              <a:ext cx="270900" cy="22275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9"/>
            <p:cNvSpPr/>
            <p:nvPr/>
          </p:nvSpPr>
          <p:spPr>
            <a:xfrm>
              <a:off x="3433305" y="2113823"/>
              <a:ext cx="270895" cy="1703701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19"/>
          <p:cNvSpPr/>
          <p:nvPr/>
        </p:nvSpPr>
        <p:spPr>
          <a:xfrm>
            <a:off x="5932176" y="3556271"/>
            <a:ext cx="578100" cy="5781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CN" sz="20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1.12</a:t>
            </a:r>
            <a:endParaRPr sz="1200">
              <a:solidFill>
                <a:schemeClr val="accent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53" name="Google Shape;253;p19"/>
          <p:cNvSpPr txBox="1"/>
          <p:nvPr/>
        </p:nvSpPr>
        <p:spPr>
          <a:xfrm>
            <a:off x="5777057" y="4422975"/>
            <a:ext cx="888044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Random Forest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55" name="Google Shape;255;p19"/>
          <p:cNvGrpSpPr/>
          <p:nvPr/>
        </p:nvGrpSpPr>
        <p:grpSpPr>
          <a:xfrm>
            <a:off x="3868616" y="1416092"/>
            <a:ext cx="307147" cy="2525539"/>
            <a:chOff x="3433300" y="1590200"/>
            <a:chExt cx="270900" cy="2227500"/>
          </a:xfrm>
        </p:grpSpPr>
        <p:sp>
          <p:nvSpPr>
            <p:cNvPr id="256" name="Google Shape;256;p19"/>
            <p:cNvSpPr/>
            <p:nvPr/>
          </p:nvSpPr>
          <p:spPr>
            <a:xfrm>
              <a:off x="3433300" y="1590200"/>
              <a:ext cx="270900" cy="22275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9"/>
            <p:cNvSpPr/>
            <p:nvPr/>
          </p:nvSpPr>
          <p:spPr>
            <a:xfrm>
              <a:off x="3433309" y="2945037"/>
              <a:ext cx="270879" cy="872182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58" name="Google Shape;258;p19"/>
          <p:cNvSpPr/>
          <p:nvPr/>
        </p:nvSpPr>
        <p:spPr>
          <a:xfrm>
            <a:off x="3733411" y="3556271"/>
            <a:ext cx="578100" cy="5781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0.19</a:t>
            </a:r>
            <a:endParaRPr sz="12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59" name="Google Shape;259;p19"/>
          <p:cNvSpPr txBox="1"/>
          <p:nvPr/>
        </p:nvSpPr>
        <p:spPr>
          <a:xfrm>
            <a:off x="3578164" y="4422975"/>
            <a:ext cx="888044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Decision Tree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61" name="Google Shape;261;p19"/>
          <p:cNvGrpSpPr/>
          <p:nvPr/>
        </p:nvGrpSpPr>
        <p:grpSpPr>
          <a:xfrm>
            <a:off x="4967993" y="1416092"/>
            <a:ext cx="307146" cy="2525539"/>
            <a:chOff x="3433300" y="1590200"/>
            <a:chExt cx="270900" cy="2227500"/>
          </a:xfrm>
        </p:grpSpPr>
        <p:sp>
          <p:nvSpPr>
            <p:cNvPr id="262" name="Google Shape;262;p19"/>
            <p:cNvSpPr/>
            <p:nvPr/>
          </p:nvSpPr>
          <p:spPr>
            <a:xfrm>
              <a:off x="3433300" y="1590200"/>
              <a:ext cx="270900" cy="22275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9"/>
            <p:cNvSpPr/>
            <p:nvPr/>
          </p:nvSpPr>
          <p:spPr>
            <a:xfrm>
              <a:off x="3433307" y="2706931"/>
              <a:ext cx="270885" cy="1110413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64" name="Google Shape;264;p19"/>
          <p:cNvSpPr/>
          <p:nvPr/>
        </p:nvSpPr>
        <p:spPr>
          <a:xfrm>
            <a:off x="4832792" y="3556271"/>
            <a:ext cx="578100" cy="5781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0.27</a:t>
            </a:r>
            <a:endParaRPr sz="12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65" name="Google Shape;265;p19"/>
          <p:cNvSpPr txBox="1"/>
          <p:nvPr/>
        </p:nvSpPr>
        <p:spPr>
          <a:xfrm>
            <a:off x="4807447" y="4311132"/>
            <a:ext cx="6285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SVM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67" name="Google Shape;267;p19"/>
          <p:cNvGrpSpPr/>
          <p:nvPr/>
        </p:nvGrpSpPr>
        <p:grpSpPr>
          <a:xfrm>
            <a:off x="1669848" y="1416092"/>
            <a:ext cx="307146" cy="2525539"/>
            <a:chOff x="3433300" y="1590200"/>
            <a:chExt cx="270900" cy="2227500"/>
          </a:xfrm>
        </p:grpSpPr>
        <p:sp>
          <p:nvSpPr>
            <p:cNvPr id="268" name="Google Shape;268;p19"/>
            <p:cNvSpPr/>
            <p:nvPr/>
          </p:nvSpPr>
          <p:spPr>
            <a:xfrm>
              <a:off x="3433300" y="1590200"/>
              <a:ext cx="270900" cy="22275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9"/>
            <p:cNvSpPr/>
            <p:nvPr/>
          </p:nvSpPr>
          <p:spPr>
            <a:xfrm>
              <a:off x="3433300" y="2853106"/>
              <a:ext cx="270881" cy="964344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70" name="Google Shape;270;p19"/>
          <p:cNvSpPr/>
          <p:nvPr/>
        </p:nvSpPr>
        <p:spPr>
          <a:xfrm>
            <a:off x="1534646" y="3556271"/>
            <a:ext cx="578100" cy="5781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0.23</a:t>
            </a:r>
            <a:endParaRPr sz="1200" dirty="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71" name="Google Shape;271;p19"/>
          <p:cNvSpPr txBox="1"/>
          <p:nvPr/>
        </p:nvSpPr>
        <p:spPr>
          <a:xfrm>
            <a:off x="1509300" y="4311132"/>
            <a:ext cx="6285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KNN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73" name="Google Shape;273;p19"/>
          <p:cNvGrpSpPr/>
          <p:nvPr/>
        </p:nvGrpSpPr>
        <p:grpSpPr>
          <a:xfrm>
            <a:off x="2769217" y="1416092"/>
            <a:ext cx="307159" cy="2525539"/>
            <a:chOff x="3433289" y="1590200"/>
            <a:chExt cx="270911" cy="2227500"/>
          </a:xfrm>
        </p:grpSpPr>
        <p:sp>
          <p:nvSpPr>
            <p:cNvPr id="274" name="Google Shape;274;p19"/>
            <p:cNvSpPr/>
            <p:nvPr/>
          </p:nvSpPr>
          <p:spPr>
            <a:xfrm>
              <a:off x="3433300" y="1590200"/>
              <a:ext cx="270900" cy="22275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3433289" y="3210999"/>
              <a:ext cx="270900" cy="60650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276;p19"/>
          <p:cNvSpPr/>
          <p:nvPr/>
        </p:nvSpPr>
        <p:spPr>
          <a:xfrm>
            <a:off x="2634027" y="3556271"/>
            <a:ext cx="578100" cy="5781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0.16</a:t>
            </a:r>
            <a:endParaRPr sz="1200" dirty="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77" name="Google Shape;277;p19"/>
          <p:cNvSpPr txBox="1"/>
          <p:nvPr/>
        </p:nvSpPr>
        <p:spPr>
          <a:xfrm>
            <a:off x="2437150" y="4308548"/>
            <a:ext cx="97128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LightGBM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8" name="Google Shape;278;p19"/>
          <p:cNvCxnSpPr/>
          <p:nvPr/>
        </p:nvCxnSpPr>
        <p:spPr>
          <a:xfrm>
            <a:off x="1297950" y="4311130"/>
            <a:ext cx="65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0" name="Google Shape;280;p19"/>
          <p:cNvGrpSpPr/>
          <p:nvPr/>
        </p:nvGrpSpPr>
        <p:grpSpPr>
          <a:xfrm>
            <a:off x="7166764" y="1416092"/>
            <a:ext cx="307146" cy="2525539"/>
            <a:chOff x="3433300" y="1590200"/>
            <a:chExt cx="270900" cy="2227500"/>
          </a:xfrm>
        </p:grpSpPr>
        <p:sp>
          <p:nvSpPr>
            <p:cNvPr id="281" name="Google Shape;281;p19"/>
            <p:cNvSpPr/>
            <p:nvPr/>
          </p:nvSpPr>
          <p:spPr>
            <a:xfrm>
              <a:off x="3433300" y="1590200"/>
              <a:ext cx="270900" cy="22275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3433303" y="2013011"/>
              <a:ext cx="270897" cy="1804521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283;p19"/>
          <p:cNvSpPr/>
          <p:nvPr/>
        </p:nvSpPr>
        <p:spPr>
          <a:xfrm>
            <a:off x="7031557" y="3556271"/>
            <a:ext cx="578100" cy="5781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1.14</a:t>
            </a:r>
            <a:endParaRPr sz="1200">
              <a:solidFill>
                <a:schemeClr val="accent6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84" name="Google Shape;284;p19"/>
          <p:cNvSpPr txBox="1"/>
          <p:nvPr/>
        </p:nvSpPr>
        <p:spPr>
          <a:xfrm>
            <a:off x="6750738" y="4422975"/>
            <a:ext cx="1139188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Logistic Regression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4961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75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/>
      <p:bldP spid="252" grpId="0" animBg="1"/>
      <p:bldP spid="258" grpId="0" animBg="1"/>
      <p:bldP spid="264" grpId="0" animBg="1"/>
      <p:bldP spid="270" grpId="0" animBg="1"/>
      <p:bldP spid="276" grpId="0" animBg="1"/>
      <p:bldP spid="28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Model</a:t>
            </a:r>
            <a:r>
              <a:rPr lang="zh-CN" altLang="en-US">
                <a:solidFill>
                  <a:schemeClr val="dk1"/>
                </a:solidFill>
              </a:rPr>
              <a:t> </a:t>
            </a:r>
            <a:r>
              <a:rPr lang="en-US" altLang="zh-CN">
                <a:solidFill>
                  <a:schemeClr val="dk1"/>
                </a:solidFill>
              </a:rPr>
              <a:t>Root Mean</a:t>
            </a:r>
            <a:r>
              <a:rPr lang="zh-CN" altLang="en-US">
                <a:solidFill>
                  <a:schemeClr val="dk1"/>
                </a:solidFill>
              </a:rPr>
              <a:t> </a:t>
            </a:r>
            <a:r>
              <a:rPr lang="en-US" altLang="zh-CN">
                <a:solidFill>
                  <a:schemeClr val="dk1"/>
                </a:solidFill>
              </a:rPr>
              <a:t>Squared Error (RMSE)</a:t>
            </a:r>
            <a:r>
              <a:rPr lang="en">
                <a:solidFill>
                  <a:schemeClr val="dk1"/>
                </a:solidFill>
              </a:rPr>
              <a:t> Comparison</a:t>
            </a:r>
            <a:endParaRPr/>
          </a:p>
        </p:txBody>
      </p:sp>
      <p:grpSp>
        <p:nvGrpSpPr>
          <p:cNvPr id="249" name="Google Shape;249;p19"/>
          <p:cNvGrpSpPr/>
          <p:nvPr/>
        </p:nvGrpSpPr>
        <p:grpSpPr>
          <a:xfrm>
            <a:off x="6067374" y="1416092"/>
            <a:ext cx="307146" cy="2525539"/>
            <a:chOff x="3433300" y="1590200"/>
            <a:chExt cx="270900" cy="2227500"/>
          </a:xfrm>
        </p:grpSpPr>
        <p:sp>
          <p:nvSpPr>
            <p:cNvPr id="250" name="Google Shape;250;p19"/>
            <p:cNvSpPr/>
            <p:nvPr/>
          </p:nvSpPr>
          <p:spPr>
            <a:xfrm>
              <a:off x="3433300" y="1590200"/>
              <a:ext cx="270900" cy="22275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9"/>
            <p:cNvSpPr/>
            <p:nvPr/>
          </p:nvSpPr>
          <p:spPr>
            <a:xfrm>
              <a:off x="3433305" y="2113823"/>
              <a:ext cx="270895" cy="1703701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19"/>
          <p:cNvSpPr/>
          <p:nvPr/>
        </p:nvSpPr>
        <p:spPr>
          <a:xfrm>
            <a:off x="5932176" y="3556271"/>
            <a:ext cx="578100" cy="5781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CN" sz="20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1.17</a:t>
            </a:r>
            <a:endParaRPr sz="1200" dirty="0">
              <a:solidFill>
                <a:schemeClr val="accent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53" name="Google Shape;253;p19"/>
          <p:cNvSpPr txBox="1"/>
          <p:nvPr/>
        </p:nvSpPr>
        <p:spPr>
          <a:xfrm>
            <a:off x="5777057" y="4422975"/>
            <a:ext cx="888044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Random Forest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55" name="Google Shape;255;p19"/>
          <p:cNvGrpSpPr/>
          <p:nvPr/>
        </p:nvGrpSpPr>
        <p:grpSpPr>
          <a:xfrm>
            <a:off x="3868616" y="1416092"/>
            <a:ext cx="307147" cy="2525539"/>
            <a:chOff x="3433300" y="1590200"/>
            <a:chExt cx="270900" cy="2227500"/>
          </a:xfrm>
        </p:grpSpPr>
        <p:sp>
          <p:nvSpPr>
            <p:cNvPr id="256" name="Google Shape;256;p19"/>
            <p:cNvSpPr/>
            <p:nvPr/>
          </p:nvSpPr>
          <p:spPr>
            <a:xfrm>
              <a:off x="3433300" y="1590200"/>
              <a:ext cx="270900" cy="22275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9"/>
            <p:cNvSpPr/>
            <p:nvPr/>
          </p:nvSpPr>
          <p:spPr>
            <a:xfrm>
              <a:off x="3433309" y="3019650"/>
              <a:ext cx="270879" cy="797569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58" name="Google Shape;258;p19"/>
          <p:cNvSpPr/>
          <p:nvPr/>
        </p:nvSpPr>
        <p:spPr>
          <a:xfrm>
            <a:off x="3733411" y="3556271"/>
            <a:ext cx="577545" cy="5781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0.43</a:t>
            </a:r>
            <a:endParaRPr sz="12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59" name="Google Shape;259;p19"/>
          <p:cNvSpPr txBox="1"/>
          <p:nvPr/>
        </p:nvSpPr>
        <p:spPr>
          <a:xfrm>
            <a:off x="3578164" y="4422975"/>
            <a:ext cx="888044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Decision Tree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61" name="Google Shape;261;p19"/>
          <p:cNvGrpSpPr/>
          <p:nvPr/>
        </p:nvGrpSpPr>
        <p:grpSpPr>
          <a:xfrm>
            <a:off x="4967993" y="1416092"/>
            <a:ext cx="307146" cy="2525539"/>
            <a:chOff x="3433300" y="1590200"/>
            <a:chExt cx="270900" cy="2227500"/>
          </a:xfrm>
        </p:grpSpPr>
        <p:sp>
          <p:nvSpPr>
            <p:cNvPr id="262" name="Google Shape;262;p19"/>
            <p:cNvSpPr/>
            <p:nvPr/>
          </p:nvSpPr>
          <p:spPr>
            <a:xfrm>
              <a:off x="3433300" y="1590200"/>
              <a:ext cx="270900" cy="22275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9"/>
            <p:cNvSpPr/>
            <p:nvPr/>
          </p:nvSpPr>
          <p:spPr>
            <a:xfrm>
              <a:off x="3433307" y="2609480"/>
              <a:ext cx="270885" cy="1207864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64" name="Google Shape;264;p19"/>
          <p:cNvSpPr/>
          <p:nvPr/>
        </p:nvSpPr>
        <p:spPr>
          <a:xfrm>
            <a:off x="4832792" y="3556271"/>
            <a:ext cx="578100" cy="5781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0.52</a:t>
            </a:r>
            <a:endParaRPr sz="12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65" name="Google Shape;265;p19"/>
          <p:cNvSpPr txBox="1"/>
          <p:nvPr/>
        </p:nvSpPr>
        <p:spPr>
          <a:xfrm>
            <a:off x="4807447" y="4311132"/>
            <a:ext cx="6285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SVM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67" name="Google Shape;267;p19"/>
          <p:cNvGrpSpPr/>
          <p:nvPr/>
        </p:nvGrpSpPr>
        <p:grpSpPr>
          <a:xfrm>
            <a:off x="1669848" y="1416092"/>
            <a:ext cx="307146" cy="2525539"/>
            <a:chOff x="3433300" y="1590200"/>
            <a:chExt cx="270900" cy="2227500"/>
          </a:xfrm>
        </p:grpSpPr>
        <p:sp>
          <p:nvSpPr>
            <p:cNvPr id="268" name="Google Shape;268;p19"/>
            <p:cNvSpPr/>
            <p:nvPr/>
          </p:nvSpPr>
          <p:spPr>
            <a:xfrm>
              <a:off x="3433300" y="1590200"/>
              <a:ext cx="270900" cy="22275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9"/>
            <p:cNvSpPr/>
            <p:nvPr/>
          </p:nvSpPr>
          <p:spPr>
            <a:xfrm>
              <a:off x="3433300" y="2853106"/>
              <a:ext cx="270881" cy="964344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70" name="Google Shape;270;p19"/>
          <p:cNvSpPr/>
          <p:nvPr/>
        </p:nvSpPr>
        <p:spPr>
          <a:xfrm>
            <a:off x="1534646" y="3556271"/>
            <a:ext cx="603154" cy="5781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0.48</a:t>
            </a:r>
            <a:endParaRPr sz="1200" dirty="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71" name="Google Shape;271;p19"/>
          <p:cNvSpPr txBox="1"/>
          <p:nvPr/>
        </p:nvSpPr>
        <p:spPr>
          <a:xfrm>
            <a:off x="1509300" y="4311132"/>
            <a:ext cx="6285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KNN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73" name="Google Shape;273;p19"/>
          <p:cNvGrpSpPr/>
          <p:nvPr/>
        </p:nvGrpSpPr>
        <p:grpSpPr>
          <a:xfrm>
            <a:off x="2769217" y="1416092"/>
            <a:ext cx="307159" cy="2525539"/>
            <a:chOff x="3433289" y="1590200"/>
            <a:chExt cx="270911" cy="2227500"/>
          </a:xfrm>
        </p:grpSpPr>
        <p:sp>
          <p:nvSpPr>
            <p:cNvPr id="274" name="Google Shape;274;p19"/>
            <p:cNvSpPr/>
            <p:nvPr/>
          </p:nvSpPr>
          <p:spPr>
            <a:xfrm>
              <a:off x="3433300" y="1590200"/>
              <a:ext cx="270900" cy="22275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3433289" y="3210999"/>
              <a:ext cx="270900" cy="60650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276;p19"/>
          <p:cNvSpPr/>
          <p:nvPr/>
        </p:nvSpPr>
        <p:spPr>
          <a:xfrm>
            <a:off x="2616608" y="3556271"/>
            <a:ext cx="603153" cy="5781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0.40</a:t>
            </a:r>
            <a:endParaRPr sz="1200" dirty="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77" name="Google Shape;277;p19"/>
          <p:cNvSpPr txBox="1"/>
          <p:nvPr/>
        </p:nvSpPr>
        <p:spPr>
          <a:xfrm>
            <a:off x="2437150" y="4308548"/>
            <a:ext cx="97128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LightGBM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8" name="Google Shape;278;p19"/>
          <p:cNvCxnSpPr/>
          <p:nvPr/>
        </p:nvCxnSpPr>
        <p:spPr>
          <a:xfrm>
            <a:off x="1297950" y="4311130"/>
            <a:ext cx="65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0" name="Google Shape;280;p19"/>
          <p:cNvGrpSpPr/>
          <p:nvPr/>
        </p:nvGrpSpPr>
        <p:grpSpPr>
          <a:xfrm>
            <a:off x="7166764" y="1416092"/>
            <a:ext cx="307146" cy="2525539"/>
            <a:chOff x="3433300" y="1590200"/>
            <a:chExt cx="270900" cy="2227500"/>
          </a:xfrm>
        </p:grpSpPr>
        <p:sp>
          <p:nvSpPr>
            <p:cNvPr id="281" name="Google Shape;281;p19"/>
            <p:cNvSpPr/>
            <p:nvPr/>
          </p:nvSpPr>
          <p:spPr>
            <a:xfrm>
              <a:off x="3433300" y="1590200"/>
              <a:ext cx="270900" cy="22275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3433303" y="1878596"/>
              <a:ext cx="270897" cy="1938937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283;p19"/>
          <p:cNvSpPr/>
          <p:nvPr/>
        </p:nvSpPr>
        <p:spPr>
          <a:xfrm>
            <a:off x="7031557" y="3556271"/>
            <a:ext cx="578100" cy="5781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1.22</a:t>
            </a:r>
            <a:endParaRPr sz="1200">
              <a:solidFill>
                <a:schemeClr val="accent6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84" name="Google Shape;284;p19"/>
          <p:cNvSpPr txBox="1"/>
          <p:nvPr/>
        </p:nvSpPr>
        <p:spPr>
          <a:xfrm>
            <a:off x="6750738" y="4422975"/>
            <a:ext cx="1139188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Logistic Regression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75881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75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/>
      <p:bldP spid="252" grpId="0" animBg="1"/>
      <p:bldP spid="258" grpId="0" animBg="1"/>
      <p:bldP spid="264" grpId="0" animBg="1"/>
      <p:bldP spid="270" grpId="0" animBg="1"/>
      <p:bldP spid="276" grpId="0" animBg="1"/>
      <p:bldP spid="28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Model</a:t>
            </a:r>
            <a:r>
              <a:rPr lang="zh-CN" altLang="en-US">
                <a:solidFill>
                  <a:schemeClr val="dk1"/>
                </a:solidFill>
              </a:rPr>
              <a:t> </a:t>
            </a:r>
            <a:r>
              <a:rPr lang="en-US" altLang="zh-CN">
                <a:solidFill>
                  <a:schemeClr val="dk1"/>
                </a:solidFill>
              </a:rPr>
              <a:t>Precision</a:t>
            </a:r>
            <a:r>
              <a:rPr lang="en">
                <a:solidFill>
                  <a:schemeClr val="dk1"/>
                </a:solidFill>
              </a:rPr>
              <a:t> Comparison</a:t>
            </a:r>
            <a:endParaRPr/>
          </a:p>
        </p:txBody>
      </p:sp>
      <p:grpSp>
        <p:nvGrpSpPr>
          <p:cNvPr id="249" name="Google Shape;249;p19"/>
          <p:cNvGrpSpPr/>
          <p:nvPr/>
        </p:nvGrpSpPr>
        <p:grpSpPr>
          <a:xfrm>
            <a:off x="6067374" y="1416092"/>
            <a:ext cx="307146" cy="2525539"/>
            <a:chOff x="3433300" y="1590200"/>
            <a:chExt cx="270900" cy="2227500"/>
          </a:xfrm>
        </p:grpSpPr>
        <p:sp>
          <p:nvSpPr>
            <p:cNvPr id="250" name="Google Shape;250;p19"/>
            <p:cNvSpPr/>
            <p:nvPr/>
          </p:nvSpPr>
          <p:spPr>
            <a:xfrm>
              <a:off x="3433300" y="1590200"/>
              <a:ext cx="270900" cy="22275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9"/>
            <p:cNvSpPr/>
            <p:nvPr/>
          </p:nvSpPr>
          <p:spPr>
            <a:xfrm>
              <a:off x="3433305" y="2113823"/>
              <a:ext cx="270895" cy="1703701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19"/>
          <p:cNvSpPr/>
          <p:nvPr/>
        </p:nvSpPr>
        <p:spPr>
          <a:xfrm>
            <a:off x="5932176" y="3556271"/>
            <a:ext cx="578100" cy="5781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0.75</a:t>
            </a:r>
            <a:endParaRPr sz="1200" dirty="0">
              <a:solidFill>
                <a:schemeClr val="accent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53" name="Google Shape;253;p19"/>
          <p:cNvSpPr txBox="1"/>
          <p:nvPr/>
        </p:nvSpPr>
        <p:spPr>
          <a:xfrm>
            <a:off x="5777057" y="4422975"/>
            <a:ext cx="888044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Random Forest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55" name="Google Shape;255;p19"/>
          <p:cNvGrpSpPr/>
          <p:nvPr/>
        </p:nvGrpSpPr>
        <p:grpSpPr>
          <a:xfrm>
            <a:off x="3868616" y="1416092"/>
            <a:ext cx="307147" cy="2525539"/>
            <a:chOff x="3433300" y="1590200"/>
            <a:chExt cx="270900" cy="2227500"/>
          </a:xfrm>
        </p:grpSpPr>
        <p:sp>
          <p:nvSpPr>
            <p:cNvPr id="256" name="Google Shape;256;p19"/>
            <p:cNvSpPr/>
            <p:nvPr/>
          </p:nvSpPr>
          <p:spPr>
            <a:xfrm>
              <a:off x="3433300" y="1590200"/>
              <a:ext cx="270900" cy="22275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9"/>
            <p:cNvSpPr/>
            <p:nvPr/>
          </p:nvSpPr>
          <p:spPr>
            <a:xfrm>
              <a:off x="3433309" y="2113823"/>
              <a:ext cx="270879" cy="170339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9"/>
          <p:cNvSpPr/>
          <p:nvPr/>
        </p:nvSpPr>
        <p:spPr>
          <a:xfrm>
            <a:off x="3733411" y="3556271"/>
            <a:ext cx="577545" cy="5781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0.75</a:t>
            </a:r>
            <a:endParaRPr sz="12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59" name="Google Shape;259;p19"/>
          <p:cNvSpPr txBox="1"/>
          <p:nvPr/>
        </p:nvSpPr>
        <p:spPr>
          <a:xfrm>
            <a:off x="3578164" y="4422975"/>
            <a:ext cx="888044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Decision Tree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61" name="Google Shape;261;p19"/>
          <p:cNvGrpSpPr/>
          <p:nvPr/>
        </p:nvGrpSpPr>
        <p:grpSpPr>
          <a:xfrm>
            <a:off x="4967993" y="1416092"/>
            <a:ext cx="307146" cy="2525539"/>
            <a:chOff x="3433300" y="1590200"/>
            <a:chExt cx="270900" cy="2227500"/>
          </a:xfrm>
        </p:grpSpPr>
        <p:sp>
          <p:nvSpPr>
            <p:cNvPr id="262" name="Google Shape;262;p19"/>
            <p:cNvSpPr/>
            <p:nvPr/>
          </p:nvSpPr>
          <p:spPr>
            <a:xfrm>
              <a:off x="3433300" y="1590200"/>
              <a:ext cx="270900" cy="22275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9"/>
            <p:cNvSpPr/>
            <p:nvPr/>
          </p:nvSpPr>
          <p:spPr>
            <a:xfrm>
              <a:off x="3433307" y="2891270"/>
              <a:ext cx="270885" cy="926073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64" name="Google Shape;264;p19"/>
          <p:cNvSpPr/>
          <p:nvPr/>
        </p:nvSpPr>
        <p:spPr>
          <a:xfrm>
            <a:off x="4832792" y="3556271"/>
            <a:ext cx="578100" cy="5781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0.71</a:t>
            </a:r>
            <a:endParaRPr sz="12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65" name="Google Shape;265;p19"/>
          <p:cNvSpPr txBox="1"/>
          <p:nvPr/>
        </p:nvSpPr>
        <p:spPr>
          <a:xfrm>
            <a:off x="4807447" y="4311132"/>
            <a:ext cx="6285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SVM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67" name="Google Shape;267;p19"/>
          <p:cNvGrpSpPr/>
          <p:nvPr/>
        </p:nvGrpSpPr>
        <p:grpSpPr>
          <a:xfrm>
            <a:off x="1669845" y="1416092"/>
            <a:ext cx="307147" cy="2525539"/>
            <a:chOff x="3433299" y="1590200"/>
            <a:chExt cx="270901" cy="2227500"/>
          </a:xfrm>
        </p:grpSpPr>
        <p:sp>
          <p:nvSpPr>
            <p:cNvPr id="268" name="Google Shape;268;p19"/>
            <p:cNvSpPr/>
            <p:nvPr/>
          </p:nvSpPr>
          <p:spPr>
            <a:xfrm>
              <a:off x="3433300" y="1590200"/>
              <a:ext cx="270900" cy="22275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9"/>
            <p:cNvSpPr/>
            <p:nvPr/>
          </p:nvSpPr>
          <p:spPr>
            <a:xfrm>
              <a:off x="3433299" y="2609478"/>
              <a:ext cx="270887" cy="120797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70" name="Google Shape;270;p19"/>
          <p:cNvSpPr/>
          <p:nvPr/>
        </p:nvSpPr>
        <p:spPr>
          <a:xfrm>
            <a:off x="1534646" y="3556271"/>
            <a:ext cx="603154" cy="5781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0.72</a:t>
            </a:r>
            <a:endParaRPr sz="1200" dirty="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71" name="Google Shape;271;p19"/>
          <p:cNvSpPr txBox="1"/>
          <p:nvPr/>
        </p:nvSpPr>
        <p:spPr>
          <a:xfrm>
            <a:off x="1509300" y="4311132"/>
            <a:ext cx="6285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KNN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73" name="Google Shape;273;p19"/>
          <p:cNvGrpSpPr/>
          <p:nvPr/>
        </p:nvGrpSpPr>
        <p:grpSpPr>
          <a:xfrm>
            <a:off x="2769223" y="1416092"/>
            <a:ext cx="307157" cy="2525539"/>
            <a:chOff x="3433291" y="1590200"/>
            <a:chExt cx="270909" cy="2227500"/>
          </a:xfrm>
        </p:grpSpPr>
        <p:sp>
          <p:nvSpPr>
            <p:cNvPr id="274" name="Google Shape;274;p19"/>
            <p:cNvSpPr/>
            <p:nvPr/>
          </p:nvSpPr>
          <p:spPr>
            <a:xfrm>
              <a:off x="3433300" y="1590200"/>
              <a:ext cx="270900" cy="22275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3433291" y="2113823"/>
              <a:ext cx="270899" cy="170368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76" name="Google Shape;276;p19"/>
          <p:cNvSpPr/>
          <p:nvPr/>
        </p:nvSpPr>
        <p:spPr>
          <a:xfrm>
            <a:off x="2634027" y="3556271"/>
            <a:ext cx="578100" cy="5781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0.75</a:t>
            </a:r>
            <a:endParaRPr sz="1200" dirty="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77" name="Google Shape;277;p19"/>
          <p:cNvSpPr txBox="1"/>
          <p:nvPr/>
        </p:nvSpPr>
        <p:spPr>
          <a:xfrm>
            <a:off x="2437150" y="4308548"/>
            <a:ext cx="97128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LightGBM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8" name="Google Shape;278;p19"/>
          <p:cNvCxnSpPr/>
          <p:nvPr/>
        </p:nvCxnSpPr>
        <p:spPr>
          <a:xfrm>
            <a:off x="1297950" y="4311130"/>
            <a:ext cx="65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0" name="Google Shape;280;p19"/>
          <p:cNvGrpSpPr/>
          <p:nvPr/>
        </p:nvGrpSpPr>
        <p:grpSpPr>
          <a:xfrm>
            <a:off x="7166764" y="1416092"/>
            <a:ext cx="307146" cy="2525539"/>
            <a:chOff x="3433300" y="1590200"/>
            <a:chExt cx="270900" cy="2227500"/>
          </a:xfrm>
        </p:grpSpPr>
        <p:sp>
          <p:nvSpPr>
            <p:cNvPr id="281" name="Google Shape;281;p19"/>
            <p:cNvSpPr/>
            <p:nvPr/>
          </p:nvSpPr>
          <p:spPr>
            <a:xfrm>
              <a:off x="3433300" y="1590200"/>
              <a:ext cx="270900" cy="22275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3433303" y="2292163"/>
              <a:ext cx="270897" cy="152537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83" name="Google Shape;283;p19"/>
          <p:cNvSpPr/>
          <p:nvPr/>
        </p:nvSpPr>
        <p:spPr>
          <a:xfrm>
            <a:off x="7031557" y="3556271"/>
            <a:ext cx="578100" cy="5781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0.74</a:t>
            </a:r>
            <a:endParaRPr sz="1200">
              <a:solidFill>
                <a:schemeClr val="accent6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84" name="Google Shape;284;p19"/>
          <p:cNvSpPr txBox="1"/>
          <p:nvPr/>
        </p:nvSpPr>
        <p:spPr>
          <a:xfrm>
            <a:off x="6750738" y="4422975"/>
            <a:ext cx="1139188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Logistic Regression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4007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75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/>
      <p:bldP spid="252" grpId="0" animBg="1"/>
      <p:bldP spid="258" grpId="0" animBg="1"/>
      <p:bldP spid="264" grpId="0" animBg="1"/>
      <p:bldP spid="270" grpId="0" animBg="1"/>
      <p:bldP spid="276" grpId="0" animBg="1"/>
      <p:bldP spid="28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Model</a:t>
            </a:r>
            <a:r>
              <a:rPr lang="zh-CN" altLang="en-US">
                <a:solidFill>
                  <a:schemeClr val="dk1"/>
                </a:solidFill>
              </a:rPr>
              <a:t> </a:t>
            </a:r>
            <a:r>
              <a:rPr lang="en-US" altLang="zh-CN">
                <a:solidFill>
                  <a:schemeClr val="dk1"/>
                </a:solidFill>
              </a:rPr>
              <a:t>Recall</a:t>
            </a:r>
            <a:r>
              <a:rPr lang="en">
                <a:solidFill>
                  <a:schemeClr val="dk1"/>
                </a:solidFill>
              </a:rPr>
              <a:t> Comparison</a:t>
            </a:r>
            <a:endParaRPr/>
          </a:p>
        </p:txBody>
      </p:sp>
      <p:grpSp>
        <p:nvGrpSpPr>
          <p:cNvPr id="249" name="Google Shape;249;p19"/>
          <p:cNvGrpSpPr/>
          <p:nvPr/>
        </p:nvGrpSpPr>
        <p:grpSpPr>
          <a:xfrm>
            <a:off x="6067374" y="1416092"/>
            <a:ext cx="307146" cy="2525539"/>
            <a:chOff x="3433300" y="1590200"/>
            <a:chExt cx="270900" cy="2227500"/>
          </a:xfrm>
        </p:grpSpPr>
        <p:sp>
          <p:nvSpPr>
            <p:cNvPr id="250" name="Google Shape;250;p19"/>
            <p:cNvSpPr/>
            <p:nvPr/>
          </p:nvSpPr>
          <p:spPr>
            <a:xfrm>
              <a:off x="3433300" y="1590200"/>
              <a:ext cx="270900" cy="22275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9"/>
            <p:cNvSpPr/>
            <p:nvPr/>
          </p:nvSpPr>
          <p:spPr>
            <a:xfrm>
              <a:off x="3433305" y="1741141"/>
              <a:ext cx="270895" cy="2076383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52" name="Google Shape;252;p19"/>
          <p:cNvSpPr/>
          <p:nvPr/>
        </p:nvSpPr>
        <p:spPr>
          <a:xfrm>
            <a:off x="5894075" y="3556271"/>
            <a:ext cx="649600" cy="5781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0.98</a:t>
            </a:r>
            <a:endParaRPr sz="1200" dirty="0">
              <a:solidFill>
                <a:schemeClr val="accent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53" name="Google Shape;253;p19"/>
          <p:cNvSpPr txBox="1"/>
          <p:nvPr/>
        </p:nvSpPr>
        <p:spPr>
          <a:xfrm>
            <a:off x="5777057" y="4422975"/>
            <a:ext cx="888044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Random Forest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55" name="Google Shape;255;p19"/>
          <p:cNvGrpSpPr/>
          <p:nvPr/>
        </p:nvGrpSpPr>
        <p:grpSpPr>
          <a:xfrm>
            <a:off x="3868616" y="1416092"/>
            <a:ext cx="307147" cy="2525539"/>
            <a:chOff x="3433300" y="1590200"/>
            <a:chExt cx="270900" cy="2227500"/>
          </a:xfrm>
        </p:grpSpPr>
        <p:sp>
          <p:nvSpPr>
            <p:cNvPr id="256" name="Google Shape;256;p19"/>
            <p:cNvSpPr/>
            <p:nvPr/>
          </p:nvSpPr>
          <p:spPr>
            <a:xfrm>
              <a:off x="3433300" y="1590200"/>
              <a:ext cx="270900" cy="22275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9"/>
            <p:cNvSpPr/>
            <p:nvPr/>
          </p:nvSpPr>
          <p:spPr>
            <a:xfrm>
              <a:off x="3433309" y="2340648"/>
              <a:ext cx="270879" cy="147657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9"/>
          <p:cNvSpPr/>
          <p:nvPr/>
        </p:nvSpPr>
        <p:spPr>
          <a:xfrm>
            <a:off x="3733411" y="3556271"/>
            <a:ext cx="577545" cy="5781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0.91</a:t>
            </a:r>
            <a:endParaRPr sz="12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59" name="Google Shape;259;p19"/>
          <p:cNvSpPr txBox="1"/>
          <p:nvPr/>
        </p:nvSpPr>
        <p:spPr>
          <a:xfrm>
            <a:off x="3578164" y="4422975"/>
            <a:ext cx="888044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Decision Tree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61" name="Google Shape;261;p19"/>
          <p:cNvGrpSpPr/>
          <p:nvPr/>
        </p:nvGrpSpPr>
        <p:grpSpPr>
          <a:xfrm>
            <a:off x="4967993" y="1416092"/>
            <a:ext cx="307146" cy="2525539"/>
            <a:chOff x="3433300" y="1590200"/>
            <a:chExt cx="270900" cy="2227500"/>
          </a:xfrm>
        </p:grpSpPr>
        <p:sp>
          <p:nvSpPr>
            <p:cNvPr id="262" name="Google Shape;262;p19"/>
            <p:cNvSpPr/>
            <p:nvPr/>
          </p:nvSpPr>
          <p:spPr>
            <a:xfrm>
              <a:off x="3433300" y="1590200"/>
              <a:ext cx="270900" cy="22275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9"/>
            <p:cNvSpPr/>
            <p:nvPr/>
          </p:nvSpPr>
          <p:spPr>
            <a:xfrm>
              <a:off x="3433307" y="2753015"/>
              <a:ext cx="270885" cy="1064329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19"/>
          <p:cNvSpPr/>
          <p:nvPr/>
        </p:nvSpPr>
        <p:spPr>
          <a:xfrm>
            <a:off x="4832792" y="3556271"/>
            <a:ext cx="578100" cy="5781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0.75</a:t>
            </a:r>
            <a:endParaRPr sz="12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65" name="Google Shape;265;p19"/>
          <p:cNvSpPr txBox="1"/>
          <p:nvPr/>
        </p:nvSpPr>
        <p:spPr>
          <a:xfrm>
            <a:off x="4807447" y="4311132"/>
            <a:ext cx="6285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SVM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67" name="Google Shape;267;p19"/>
          <p:cNvGrpSpPr/>
          <p:nvPr/>
        </p:nvGrpSpPr>
        <p:grpSpPr>
          <a:xfrm>
            <a:off x="1669848" y="1416092"/>
            <a:ext cx="307146" cy="2525539"/>
            <a:chOff x="3433300" y="1590200"/>
            <a:chExt cx="270900" cy="2227500"/>
          </a:xfrm>
        </p:grpSpPr>
        <p:sp>
          <p:nvSpPr>
            <p:cNvPr id="268" name="Google Shape;268;p19"/>
            <p:cNvSpPr/>
            <p:nvPr/>
          </p:nvSpPr>
          <p:spPr>
            <a:xfrm>
              <a:off x="3433300" y="1590200"/>
              <a:ext cx="270900" cy="22275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9"/>
            <p:cNvSpPr/>
            <p:nvPr/>
          </p:nvSpPr>
          <p:spPr>
            <a:xfrm>
              <a:off x="3433300" y="2475064"/>
              <a:ext cx="270881" cy="1342387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19"/>
          <p:cNvSpPr/>
          <p:nvPr/>
        </p:nvSpPr>
        <p:spPr>
          <a:xfrm>
            <a:off x="1534646" y="3556271"/>
            <a:ext cx="603154" cy="5781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0.85</a:t>
            </a:r>
            <a:endParaRPr sz="1200" dirty="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71" name="Google Shape;271;p19"/>
          <p:cNvSpPr txBox="1"/>
          <p:nvPr/>
        </p:nvSpPr>
        <p:spPr>
          <a:xfrm>
            <a:off x="1509300" y="4311132"/>
            <a:ext cx="6285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KNN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73" name="Google Shape;273;p19"/>
          <p:cNvGrpSpPr/>
          <p:nvPr/>
        </p:nvGrpSpPr>
        <p:grpSpPr>
          <a:xfrm>
            <a:off x="2769220" y="1416092"/>
            <a:ext cx="307158" cy="2525539"/>
            <a:chOff x="3433290" y="1590200"/>
            <a:chExt cx="270910" cy="2227500"/>
          </a:xfrm>
        </p:grpSpPr>
        <p:sp>
          <p:nvSpPr>
            <p:cNvPr id="274" name="Google Shape;274;p19"/>
            <p:cNvSpPr/>
            <p:nvPr/>
          </p:nvSpPr>
          <p:spPr>
            <a:xfrm>
              <a:off x="3433300" y="1590200"/>
              <a:ext cx="270900" cy="22275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3433290" y="1937402"/>
              <a:ext cx="270900" cy="188010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76" name="Google Shape;276;p19"/>
          <p:cNvSpPr/>
          <p:nvPr/>
        </p:nvSpPr>
        <p:spPr>
          <a:xfrm>
            <a:off x="2634027" y="3556271"/>
            <a:ext cx="603154" cy="5781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0.94</a:t>
            </a:r>
            <a:endParaRPr sz="1200" dirty="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77" name="Google Shape;277;p19"/>
          <p:cNvSpPr txBox="1"/>
          <p:nvPr/>
        </p:nvSpPr>
        <p:spPr>
          <a:xfrm>
            <a:off x="2437150" y="4308548"/>
            <a:ext cx="97128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LightGBM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8" name="Google Shape;278;p19"/>
          <p:cNvCxnSpPr/>
          <p:nvPr/>
        </p:nvCxnSpPr>
        <p:spPr>
          <a:xfrm>
            <a:off x="1297950" y="4311130"/>
            <a:ext cx="65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0" name="Google Shape;280;p19"/>
          <p:cNvGrpSpPr/>
          <p:nvPr/>
        </p:nvGrpSpPr>
        <p:grpSpPr>
          <a:xfrm>
            <a:off x="7166764" y="1416092"/>
            <a:ext cx="307146" cy="2525539"/>
            <a:chOff x="3433300" y="1590200"/>
            <a:chExt cx="270900" cy="2227500"/>
          </a:xfrm>
        </p:grpSpPr>
        <p:sp>
          <p:nvSpPr>
            <p:cNvPr id="281" name="Google Shape;281;p19"/>
            <p:cNvSpPr/>
            <p:nvPr/>
          </p:nvSpPr>
          <p:spPr>
            <a:xfrm>
              <a:off x="3433300" y="1590200"/>
              <a:ext cx="270900" cy="22275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3433303" y="3019651"/>
              <a:ext cx="270897" cy="797881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83" name="Google Shape;283;p19"/>
          <p:cNvSpPr/>
          <p:nvPr/>
        </p:nvSpPr>
        <p:spPr>
          <a:xfrm>
            <a:off x="7031557" y="3556271"/>
            <a:ext cx="578100" cy="5781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0.70</a:t>
            </a:r>
            <a:endParaRPr sz="1200">
              <a:solidFill>
                <a:schemeClr val="accent6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84" name="Google Shape;284;p19"/>
          <p:cNvSpPr txBox="1"/>
          <p:nvPr/>
        </p:nvSpPr>
        <p:spPr>
          <a:xfrm>
            <a:off x="6750738" y="4422975"/>
            <a:ext cx="1139188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Logistic Regression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98033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75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/>
      <p:bldP spid="252" grpId="0" animBg="1"/>
      <p:bldP spid="258" grpId="0" animBg="1"/>
      <p:bldP spid="264" grpId="0" animBg="1"/>
      <p:bldP spid="270" grpId="0" animBg="1"/>
      <p:bldP spid="276" grpId="0" animBg="1"/>
      <p:bldP spid="28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Model</a:t>
            </a:r>
            <a:r>
              <a:rPr lang="zh-CN" altLang="en-US">
                <a:solidFill>
                  <a:schemeClr val="dk1"/>
                </a:solidFill>
              </a:rPr>
              <a:t> </a:t>
            </a:r>
            <a:r>
              <a:rPr lang="en-US" altLang="zh-CN">
                <a:solidFill>
                  <a:schemeClr val="dk1"/>
                </a:solidFill>
              </a:rPr>
              <a:t>F1 Score</a:t>
            </a:r>
            <a:r>
              <a:rPr lang="en">
                <a:solidFill>
                  <a:schemeClr val="dk1"/>
                </a:solidFill>
              </a:rPr>
              <a:t> Comparison</a:t>
            </a:r>
            <a:endParaRPr/>
          </a:p>
        </p:txBody>
      </p:sp>
      <p:grpSp>
        <p:nvGrpSpPr>
          <p:cNvPr id="249" name="Google Shape;249;p19"/>
          <p:cNvGrpSpPr/>
          <p:nvPr/>
        </p:nvGrpSpPr>
        <p:grpSpPr>
          <a:xfrm>
            <a:off x="6067374" y="1416092"/>
            <a:ext cx="307146" cy="2525539"/>
            <a:chOff x="3433300" y="1590200"/>
            <a:chExt cx="270900" cy="2227500"/>
          </a:xfrm>
        </p:grpSpPr>
        <p:sp>
          <p:nvSpPr>
            <p:cNvPr id="250" name="Google Shape;250;p19"/>
            <p:cNvSpPr/>
            <p:nvPr/>
          </p:nvSpPr>
          <p:spPr>
            <a:xfrm>
              <a:off x="3433300" y="1590200"/>
              <a:ext cx="270900" cy="22275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9"/>
            <p:cNvSpPr/>
            <p:nvPr/>
          </p:nvSpPr>
          <p:spPr>
            <a:xfrm>
              <a:off x="3433305" y="1741142"/>
              <a:ext cx="270895" cy="2076382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52" name="Google Shape;252;p19"/>
          <p:cNvSpPr/>
          <p:nvPr/>
        </p:nvSpPr>
        <p:spPr>
          <a:xfrm>
            <a:off x="5894075" y="3556271"/>
            <a:ext cx="649600" cy="5781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0.85</a:t>
            </a:r>
            <a:endParaRPr sz="1200" dirty="0">
              <a:solidFill>
                <a:schemeClr val="accent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53" name="Google Shape;253;p19"/>
          <p:cNvSpPr txBox="1"/>
          <p:nvPr/>
        </p:nvSpPr>
        <p:spPr>
          <a:xfrm>
            <a:off x="5777057" y="4422975"/>
            <a:ext cx="888044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Random Forest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55" name="Google Shape;255;p19"/>
          <p:cNvGrpSpPr/>
          <p:nvPr/>
        </p:nvGrpSpPr>
        <p:grpSpPr>
          <a:xfrm>
            <a:off x="3868616" y="1416092"/>
            <a:ext cx="307147" cy="2525539"/>
            <a:chOff x="3433300" y="1590200"/>
            <a:chExt cx="270900" cy="2227500"/>
          </a:xfrm>
        </p:grpSpPr>
        <p:sp>
          <p:nvSpPr>
            <p:cNvPr id="256" name="Google Shape;256;p19"/>
            <p:cNvSpPr/>
            <p:nvPr/>
          </p:nvSpPr>
          <p:spPr>
            <a:xfrm>
              <a:off x="3433300" y="1590200"/>
              <a:ext cx="270900" cy="22275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9"/>
            <p:cNvSpPr/>
            <p:nvPr/>
          </p:nvSpPr>
          <p:spPr>
            <a:xfrm>
              <a:off x="3433309" y="2238396"/>
              <a:ext cx="270879" cy="1578823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9"/>
          <p:cNvSpPr/>
          <p:nvPr/>
        </p:nvSpPr>
        <p:spPr>
          <a:xfrm>
            <a:off x="3715993" y="3556271"/>
            <a:ext cx="611499" cy="5781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0.83</a:t>
            </a:r>
            <a:endParaRPr sz="12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59" name="Google Shape;259;p19"/>
          <p:cNvSpPr txBox="1"/>
          <p:nvPr/>
        </p:nvSpPr>
        <p:spPr>
          <a:xfrm>
            <a:off x="3578164" y="4422975"/>
            <a:ext cx="888044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Decision Tree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61" name="Google Shape;261;p19"/>
          <p:cNvGrpSpPr/>
          <p:nvPr/>
        </p:nvGrpSpPr>
        <p:grpSpPr>
          <a:xfrm>
            <a:off x="4967993" y="1416092"/>
            <a:ext cx="307146" cy="2525539"/>
            <a:chOff x="3433300" y="1590200"/>
            <a:chExt cx="270900" cy="2227500"/>
          </a:xfrm>
        </p:grpSpPr>
        <p:sp>
          <p:nvSpPr>
            <p:cNvPr id="262" name="Google Shape;262;p19"/>
            <p:cNvSpPr/>
            <p:nvPr/>
          </p:nvSpPr>
          <p:spPr>
            <a:xfrm>
              <a:off x="3433300" y="1590200"/>
              <a:ext cx="270900" cy="22275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9"/>
            <p:cNvSpPr/>
            <p:nvPr/>
          </p:nvSpPr>
          <p:spPr>
            <a:xfrm>
              <a:off x="3433307" y="2609480"/>
              <a:ext cx="270885" cy="1207864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19"/>
          <p:cNvSpPr/>
          <p:nvPr/>
        </p:nvSpPr>
        <p:spPr>
          <a:xfrm>
            <a:off x="4832792" y="3556271"/>
            <a:ext cx="578100" cy="5781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0.73</a:t>
            </a:r>
            <a:endParaRPr sz="1200" dirty="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65" name="Google Shape;265;p19"/>
          <p:cNvSpPr txBox="1"/>
          <p:nvPr/>
        </p:nvSpPr>
        <p:spPr>
          <a:xfrm>
            <a:off x="4807447" y="4311132"/>
            <a:ext cx="6285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SVM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67" name="Google Shape;267;p19"/>
          <p:cNvGrpSpPr/>
          <p:nvPr/>
        </p:nvGrpSpPr>
        <p:grpSpPr>
          <a:xfrm>
            <a:off x="1669848" y="1416092"/>
            <a:ext cx="307146" cy="2525539"/>
            <a:chOff x="3433300" y="1590200"/>
            <a:chExt cx="270900" cy="2227500"/>
          </a:xfrm>
        </p:grpSpPr>
        <p:sp>
          <p:nvSpPr>
            <p:cNvPr id="268" name="Google Shape;268;p19"/>
            <p:cNvSpPr/>
            <p:nvPr/>
          </p:nvSpPr>
          <p:spPr>
            <a:xfrm>
              <a:off x="3433300" y="1590200"/>
              <a:ext cx="270900" cy="22275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9"/>
            <p:cNvSpPr/>
            <p:nvPr/>
          </p:nvSpPr>
          <p:spPr>
            <a:xfrm>
              <a:off x="3433300" y="2475064"/>
              <a:ext cx="270881" cy="1342387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19"/>
          <p:cNvSpPr/>
          <p:nvPr/>
        </p:nvSpPr>
        <p:spPr>
          <a:xfrm>
            <a:off x="1534646" y="3556271"/>
            <a:ext cx="603154" cy="5781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0.78</a:t>
            </a:r>
            <a:endParaRPr sz="1200" dirty="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71" name="Google Shape;271;p19"/>
          <p:cNvSpPr txBox="1"/>
          <p:nvPr/>
        </p:nvSpPr>
        <p:spPr>
          <a:xfrm>
            <a:off x="1509300" y="4311132"/>
            <a:ext cx="6285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KNN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73" name="Google Shape;273;p19"/>
          <p:cNvGrpSpPr/>
          <p:nvPr/>
        </p:nvGrpSpPr>
        <p:grpSpPr>
          <a:xfrm>
            <a:off x="2769217" y="1416092"/>
            <a:ext cx="327836" cy="2525539"/>
            <a:chOff x="3433290" y="1590200"/>
            <a:chExt cx="289148" cy="2227500"/>
          </a:xfrm>
        </p:grpSpPr>
        <p:sp>
          <p:nvSpPr>
            <p:cNvPr id="274" name="Google Shape;274;p19"/>
            <p:cNvSpPr/>
            <p:nvPr/>
          </p:nvSpPr>
          <p:spPr>
            <a:xfrm>
              <a:off x="3433300" y="1590200"/>
              <a:ext cx="270900" cy="22275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3433290" y="2000290"/>
              <a:ext cx="289148" cy="1817213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76" name="Google Shape;276;p19"/>
          <p:cNvSpPr/>
          <p:nvPr/>
        </p:nvSpPr>
        <p:spPr>
          <a:xfrm>
            <a:off x="2634027" y="3556271"/>
            <a:ext cx="603154" cy="5781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0.84</a:t>
            </a:r>
            <a:endParaRPr sz="1200" dirty="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77" name="Google Shape;277;p19"/>
          <p:cNvSpPr txBox="1"/>
          <p:nvPr/>
        </p:nvSpPr>
        <p:spPr>
          <a:xfrm>
            <a:off x="2437150" y="4308548"/>
            <a:ext cx="97128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LightGBM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8" name="Google Shape;278;p19"/>
          <p:cNvCxnSpPr/>
          <p:nvPr/>
        </p:nvCxnSpPr>
        <p:spPr>
          <a:xfrm>
            <a:off x="1297950" y="4311130"/>
            <a:ext cx="65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0" name="Google Shape;280;p19"/>
          <p:cNvGrpSpPr/>
          <p:nvPr/>
        </p:nvGrpSpPr>
        <p:grpSpPr>
          <a:xfrm>
            <a:off x="7166764" y="1416092"/>
            <a:ext cx="307146" cy="2525539"/>
            <a:chOff x="3433300" y="1590200"/>
            <a:chExt cx="270900" cy="2227500"/>
          </a:xfrm>
        </p:grpSpPr>
        <p:sp>
          <p:nvSpPr>
            <p:cNvPr id="281" name="Google Shape;281;p19"/>
            <p:cNvSpPr/>
            <p:nvPr/>
          </p:nvSpPr>
          <p:spPr>
            <a:xfrm>
              <a:off x="3433300" y="1590200"/>
              <a:ext cx="270900" cy="22275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3433303" y="3019651"/>
              <a:ext cx="270897" cy="797881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83" name="Google Shape;283;p19"/>
          <p:cNvSpPr/>
          <p:nvPr/>
        </p:nvSpPr>
        <p:spPr>
          <a:xfrm>
            <a:off x="7031557" y="3556271"/>
            <a:ext cx="578100" cy="5781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0.72</a:t>
            </a:r>
            <a:endParaRPr sz="1200" dirty="0">
              <a:solidFill>
                <a:schemeClr val="accent6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84" name="Google Shape;284;p19"/>
          <p:cNvSpPr txBox="1"/>
          <p:nvPr/>
        </p:nvSpPr>
        <p:spPr>
          <a:xfrm>
            <a:off x="6750738" y="4422975"/>
            <a:ext cx="1139188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Logistic Regression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1123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75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/>
      <p:bldP spid="252" grpId="0" animBg="1"/>
      <p:bldP spid="258" grpId="0" animBg="1"/>
      <p:bldP spid="264" grpId="0" animBg="1"/>
      <p:bldP spid="270" grpId="0" animBg="1"/>
      <p:bldP spid="276" grpId="0" animBg="1"/>
      <p:bldP spid="28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2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Model Choosing</a:t>
            </a: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EDF83E2-70A7-FCCD-FA74-7A22B7E90E17}"/>
              </a:ext>
            </a:extLst>
          </p:cNvPr>
          <p:cNvGrpSpPr/>
          <p:nvPr/>
        </p:nvGrpSpPr>
        <p:grpSpPr>
          <a:xfrm>
            <a:off x="710275" y="3034986"/>
            <a:ext cx="2820650" cy="846600"/>
            <a:chOff x="710275" y="3034986"/>
            <a:chExt cx="2820650" cy="846600"/>
          </a:xfrm>
        </p:grpSpPr>
        <p:sp>
          <p:nvSpPr>
            <p:cNvPr id="389" name="Google Shape;389;p22"/>
            <p:cNvSpPr txBox="1"/>
            <p:nvPr/>
          </p:nvSpPr>
          <p:spPr>
            <a:xfrm>
              <a:off x="710325" y="3034986"/>
              <a:ext cx="2820600" cy="36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Logistic Regression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90" name="Google Shape;390;p22"/>
            <p:cNvSpPr txBox="1"/>
            <p:nvPr/>
          </p:nvSpPr>
          <p:spPr>
            <a:xfrm>
              <a:off x="710275" y="3360786"/>
              <a:ext cx="2820600" cy="5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Ranked 1 in MAE, MSE, RMSE</a:t>
              </a:r>
              <a:endParaRPr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B1CF6FC-61E4-7D3E-6330-2D5125679518}"/>
              </a:ext>
            </a:extLst>
          </p:cNvPr>
          <p:cNvGrpSpPr/>
          <p:nvPr/>
        </p:nvGrpSpPr>
        <p:grpSpPr>
          <a:xfrm>
            <a:off x="710275" y="1535438"/>
            <a:ext cx="2820650" cy="846600"/>
            <a:chOff x="710275" y="1535438"/>
            <a:chExt cx="2820650" cy="846600"/>
          </a:xfrm>
        </p:grpSpPr>
        <p:sp>
          <p:nvSpPr>
            <p:cNvPr id="399" name="Google Shape;399;p22"/>
            <p:cNvSpPr txBox="1"/>
            <p:nvPr/>
          </p:nvSpPr>
          <p:spPr>
            <a:xfrm>
              <a:off x="710325" y="1535438"/>
              <a:ext cx="2820600" cy="36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Random Forest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00" name="Google Shape;400;p22"/>
            <p:cNvSpPr txBox="1"/>
            <p:nvPr/>
          </p:nvSpPr>
          <p:spPr>
            <a:xfrm>
              <a:off x="710275" y="1861238"/>
              <a:ext cx="2820600" cy="5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Ranked 1 in Accuracy, Precision, Recall, F1 Score</a:t>
              </a:r>
              <a:endParaRPr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F6BC5EF-90F1-5968-4B6C-74458DD0B42D}"/>
              </a:ext>
            </a:extLst>
          </p:cNvPr>
          <p:cNvGrpSpPr/>
          <p:nvPr/>
        </p:nvGrpSpPr>
        <p:grpSpPr>
          <a:xfrm>
            <a:off x="3732674" y="1657388"/>
            <a:ext cx="4701101" cy="2102248"/>
            <a:chOff x="3732674" y="1657388"/>
            <a:chExt cx="4701101" cy="2102248"/>
          </a:xfrm>
        </p:grpSpPr>
        <p:sp>
          <p:nvSpPr>
            <p:cNvPr id="388" name="Google Shape;388;p22"/>
            <p:cNvSpPr/>
            <p:nvPr/>
          </p:nvSpPr>
          <p:spPr>
            <a:xfrm>
              <a:off x="7262875" y="3156936"/>
              <a:ext cx="1170900" cy="602700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5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2000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91" name="Google Shape;391;p22"/>
            <p:cNvSpPr/>
            <p:nvPr/>
          </p:nvSpPr>
          <p:spPr>
            <a:xfrm rot="5400000">
              <a:off x="4772977" y="2198409"/>
              <a:ext cx="439800" cy="2519753"/>
            </a:xfrm>
            <a:prstGeom prst="cube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8" name="Google Shape;398;p22"/>
            <p:cNvSpPr/>
            <p:nvPr/>
          </p:nvSpPr>
          <p:spPr>
            <a:xfrm rot="5400000">
              <a:off x="5031074" y="440438"/>
              <a:ext cx="439800" cy="3036600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2"/>
            <p:cNvSpPr/>
            <p:nvPr/>
          </p:nvSpPr>
          <p:spPr>
            <a:xfrm>
              <a:off x="7262875" y="1657388"/>
              <a:ext cx="1170900" cy="60270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5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 sz="2000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18"/>
          <p:cNvGrpSpPr/>
          <p:nvPr/>
        </p:nvGrpSpPr>
        <p:grpSpPr>
          <a:xfrm>
            <a:off x="710283" y="1408187"/>
            <a:ext cx="5568666" cy="2343870"/>
            <a:chOff x="1774813" y="1357225"/>
            <a:chExt cx="5594400" cy="2343870"/>
          </a:xfrm>
        </p:grpSpPr>
        <p:cxnSp>
          <p:nvCxnSpPr>
            <p:cNvPr id="182" name="Google Shape;182;p18"/>
            <p:cNvCxnSpPr/>
            <p:nvPr/>
          </p:nvCxnSpPr>
          <p:spPr>
            <a:xfrm>
              <a:off x="1774813" y="1357225"/>
              <a:ext cx="5594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83;p18"/>
            <p:cNvCxnSpPr/>
            <p:nvPr/>
          </p:nvCxnSpPr>
          <p:spPr>
            <a:xfrm>
              <a:off x="1774813" y="1617655"/>
              <a:ext cx="5594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4" name="Google Shape;184;p18"/>
            <p:cNvCxnSpPr/>
            <p:nvPr/>
          </p:nvCxnSpPr>
          <p:spPr>
            <a:xfrm>
              <a:off x="1774813" y="1878085"/>
              <a:ext cx="5594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" name="Google Shape;185;p18"/>
            <p:cNvCxnSpPr/>
            <p:nvPr/>
          </p:nvCxnSpPr>
          <p:spPr>
            <a:xfrm>
              <a:off x="1774813" y="2138515"/>
              <a:ext cx="5594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" name="Google Shape;186;p18"/>
            <p:cNvCxnSpPr/>
            <p:nvPr/>
          </p:nvCxnSpPr>
          <p:spPr>
            <a:xfrm>
              <a:off x="1774813" y="2398945"/>
              <a:ext cx="5594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" name="Google Shape;187;p18"/>
            <p:cNvCxnSpPr/>
            <p:nvPr/>
          </p:nvCxnSpPr>
          <p:spPr>
            <a:xfrm>
              <a:off x="1774813" y="2659375"/>
              <a:ext cx="5594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18"/>
            <p:cNvCxnSpPr/>
            <p:nvPr/>
          </p:nvCxnSpPr>
          <p:spPr>
            <a:xfrm>
              <a:off x="1774813" y="2919805"/>
              <a:ext cx="5594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9" name="Google Shape;189;p18"/>
            <p:cNvCxnSpPr/>
            <p:nvPr/>
          </p:nvCxnSpPr>
          <p:spPr>
            <a:xfrm>
              <a:off x="1774813" y="3180235"/>
              <a:ext cx="5594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0" name="Google Shape;190;p18"/>
            <p:cNvCxnSpPr/>
            <p:nvPr/>
          </p:nvCxnSpPr>
          <p:spPr>
            <a:xfrm>
              <a:off x="1774813" y="3440665"/>
              <a:ext cx="5594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18"/>
            <p:cNvCxnSpPr/>
            <p:nvPr/>
          </p:nvCxnSpPr>
          <p:spPr>
            <a:xfrm>
              <a:off x="1774813" y="3701095"/>
              <a:ext cx="5594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2" name="Google Shape;192;p18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Analysis Insights</a:t>
            </a:r>
            <a:endParaRPr dirty="0"/>
          </a:p>
        </p:txBody>
      </p:sp>
      <p:grpSp>
        <p:nvGrpSpPr>
          <p:cNvPr id="193" name="Google Shape;193;p18"/>
          <p:cNvGrpSpPr/>
          <p:nvPr/>
        </p:nvGrpSpPr>
        <p:grpSpPr>
          <a:xfrm>
            <a:off x="1263624" y="4191137"/>
            <a:ext cx="314343" cy="314343"/>
            <a:chOff x="3271200" y="1435075"/>
            <a:chExt cx="481825" cy="481825"/>
          </a:xfrm>
        </p:grpSpPr>
        <p:sp>
          <p:nvSpPr>
            <p:cNvPr id="194" name="Google Shape;194;p18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5" name="Google Shape;195;p18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96" name="Google Shape;196;p18"/>
          <p:cNvGrpSpPr/>
          <p:nvPr/>
        </p:nvGrpSpPr>
        <p:grpSpPr>
          <a:xfrm>
            <a:off x="1036025" y="1435357"/>
            <a:ext cx="758400" cy="2577268"/>
            <a:chOff x="1526500" y="1232245"/>
            <a:chExt cx="758400" cy="2577268"/>
          </a:xfrm>
        </p:grpSpPr>
        <p:sp>
          <p:nvSpPr>
            <p:cNvPr id="197" name="Google Shape;197;p18"/>
            <p:cNvSpPr/>
            <p:nvPr/>
          </p:nvSpPr>
          <p:spPr>
            <a:xfrm>
              <a:off x="1607652" y="1492675"/>
              <a:ext cx="596096" cy="2316838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8" name="Google Shape;198;p18"/>
            <p:cNvSpPr txBox="1"/>
            <p:nvPr/>
          </p:nvSpPr>
          <p:spPr>
            <a:xfrm>
              <a:off x="1526500" y="1232245"/>
              <a:ext cx="758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Age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8" name="Google Shape;208;p18"/>
          <p:cNvGrpSpPr/>
          <p:nvPr/>
        </p:nvGrpSpPr>
        <p:grpSpPr>
          <a:xfrm>
            <a:off x="2075775" y="1702981"/>
            <a:ext cx="758400" cy="2309619"/>
            <a:chOff x="2566250" y="1499869"/>
            <a:chExt cx="758400" cy="2309619"/>
          </a:xfrm>
        </p:grpSpPr>
        <p:sp>
          <p:nvSpPr>
            <p:cNvPr id="209" name="Google Shape;209;p18"/>
            <p:cNvSpPr/>
            <p:nvPr/>
          </p:nvSpPr>
          <p:spPr>
            <a:xfrm>
              <a:off x="2647402" y="1838689"/>
              <a:ext cx="576459" cy="197079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0" name="Google Shape;210;p18"/>
            <p:cNvSpPr txBox="1"/>
            <p:nvPr/>
          </p:nvSpPr>
          <p:spPr>
            <a:xfrm>
              <a:off x="2566250" y="1499869"/>
              <a:ext cx="758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Marital Status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5" name="Google Shape;215;p18"/>
          <p:cNvGrpSpPr/>
          <p:nvPr/>
        </p:nvGrpSpPr>
        <p:grpSpPr>
          <a:xfrm>
            <a:off x="3115512" y="1828525"/>
            <a:ext cx="758400" cy="2184050"/>
            <a:chOff x="3605987" y="1625413"/>
            <a:chExt cx="758400" cy="2184050"/>
          </a:xfrm>
        </p:grpSpPr>
        <p:sp>
          <p:nvSpPr>
            <p:cNvPr id="216" name="Google Shape;216;p18"/>
            <p:cNvSpPr/>
            <p:nvPr/>
          </p:nvSpPr>
          <p:spPr>
            <a:xfrm>
              <a:off x="3687152" y="1986363"/>
              <a:ext cx="596100" cy="182310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7" name="Google Shape;217;p18"/>
            <p:cNvSpPr txBox="1"/>
            <p:nvPr/>
          </p:nvSpPr>
          <p:spPr>
            <a:xfrm>
              <a:off x="3605987" y="1625413"/>
              <a:ext cx="758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Heart Disease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1" name="Google Shape;221;p18"/>
          <p:cNvGrpSpPr/>
          <p:nvPr/>
        </p:nvGrpSpPr>
        <p:grpSpPr>
          <a:xfrm>
            <a:off x="4155275" y="2337153"/>
            <a:ext cx="807250" cy="1675371"/>
            <a:chOff x="4645750" y="1492675"/>
            <a:chExt cx="758400" cy="2316738"/>
          </a:xfrm>
        </p:grpSpPr>
        <p:sp>
          <p:nvSpPr>
            <p:cNvPr id="222" name="Google Shape;222;p18"/>
            <p:cNvSpPr/>
            <p:nvPr/>
          </p:nvSpPr>
          <p:spPr>
            <a:xfrm>
              <a:off x="4726902" y="1725913"/>
              <a:ext cx="596100" cy="208350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3" name="Google Shape;223;p18"/>
            <p:cNvSpPr txBox="1"/>
            <p:nvPr/>
          </p:nvSpPr>
          <p:spPr>
            <a:xfrm>
              <a:off x="4645750" y="1492675"/>
              <a:ext cx="758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BMI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0" name="Google Shape;230;p18"/>
          <p:cNvGrpSpPr/>
          <p:nvPr/>
        </p:nvGrpSpPr>
        <p:grpSpPr>
          <a:xfrm>
            <a:off x="5195018" y="2463684"/>
            <a:ext cx="777149" cy="1548816"/>
            <a:chOff x="5685501" y="596138"/>
            <a:chExt cx="758400" cy="3213250"/>
          </a:xfrm>
        </p:grpSpPr>
        <p:sp>
          <p:nvSpPr>
            <p:cNvPr id="231" name="Google Shape;231;p18"/>
            <p:cNvSpPr/>
            <p:nvPr/>
          </p:nvSpPr>
          <p:spPr>
            <a:xfrm>
              <a:off x="5766652" y="1465488"/>
              <a:ext cx="596100" cy="234390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2" name="Google Shape;232;p18"/>
            <p:cNvSpPr txBox="1"/>
            <p:nvPr/>
          </p:nvSpPr>
          <p:spPr>
            <a:xfrm>
              <a:off x="5685501" y="596138"/>
              <a:ext cx="758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Average Glucose Level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33" name="Google Shape;233;p18"/>
          <p:cNvCxnSpPr/>
          <p:nvPr/>
        </p:nvCxnSpPr>
        <p:spPr>
          <a:xfrm>
            <a:off x="710336" y="4012487"/>
            <a:ext cx="55686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4" name="Google Shape;234;p18"/>
          <p:cNvGrpSpPr/>
          <p:nvPr/>
        </p:nvGrpSpPr>
        <p:grpSpPr>
          <a:xfrm>
            <a:off x="6661075" y="1355606"/>
            <a:ext cx="1772700" cy="959883"/>
            <a:chOff x="6661075" y="1152494"/>
            <a:chExt cx="1772700" cy="959883"/>
          </a:xfrm>
        </p:grpSpPr>
        <p:sp>
          <p:nvSpPr>
            <p:cNvPr id="235" name="Google Shape;235;p18"/>
            <p:cNvSpPr txBox="1"/>
            <p:nvPr/>
          </p:nvSpPr>
          <p:spPr>
            <a:xfrm>
              <a:off x="6661075" y="1152494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Basic, simple data</a:t>
              </a:r>
              <a:endParaRPr sz="1700" dirty="0">
                <a:solidFill>
                  <a:srgbClr val="0C79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36" name="Google Shape;236;p18"/>
            <p:cNvSpPr txBox="1"/>
            <p:nvPr/>
          </p:nvSpPr>
          <p:spPr>
            <a:xfrm>
              <a:off x="6661075" y="1406477"/>
              <a:ext cx="1772700" cy="7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Just need to enter some of your body data</a:t>
              </a:r>
              <a:endParaRPr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7" name="Google Shape;237;p18"/>
          <p:cNvGrpSpPr/>
          <p:nvPr/>
        </p:nvGrpSpPr>
        <p:grpSpPr>
          <a:xfrm>
            <a:off x="6661075" y="2510206"/>
            <a:ext cx="1772700" cy="959883"/>
            <a:chOff x="6661075" y="2307094"/>
            <a:chExt cx="1772700" cy="959883"/>
          </a:xfrm>
        </p:grpSpPr>
        <p:sp>
          <p:nvSpPr>
            <p:cNvPr id="238" name="Google Shape;238;p18"/>
            <p:cNvSpPr txBox="1"/>
            <p:nvPr/>
          </p:nvSpPr>
          <p:spPr>
            <a:xfrm>
              <a:off x="6661075" y="2307094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Affordable</a:t>
              </a:r>
              <a:endParaRPr sz="1700" dirty="0">
                <a:solidFill>
                  <a:srgbClr val="0C79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39" name="Google Shape;239;p18"/>
            <p:cNvSpPr txBox="1"/>
            <p:nvPr/>
          </p:nvSpPr>
          <p:spPr>
            <a:xfrm>
              <a:off x="6661075" y="2561077"/>
              <a:ext cx="1772700" cy="7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No need go medical center, no need hundreds dollar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0" name="Google Shape;240;p18"/>
          <p:cNvGrpSpPr/>
          <p:nvPr/>
        </p:nvGrpSpPr>
        <p:grpSpPr>
          <a:xfrm>
            <a:off x="6661075" y="3664818"/>
            <a:ext cx="1772700" cy="959883"/>
            <a:chOff x="6661075" y="3461706"/>
            <a:chExt cx="1772700" cy="959883"/>
          </a:xfrm>
        </p:grpSpPr>
        <p:sp>
          <p:nvSpPr>
            <p:cNvPr id="241" name="Google Shape;241;p18"/>
            <p:cNvSpPr txBox="1"/>
            <p:nvPr/>
          </p:nvSpPr>
          <p:spPr>
            <a:xfrm>
              <a:off x="6661075" y="3461706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Accessible</a:t>
              </a:r>
              <a:endParaRPr sz="1700" dirty="0">
                <a:solidFill>
                  <a:srgbClr val="0C79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42" name="Google Shape;242;p18"/>
            <p:cNvSpPr txBox="1"/>
            <p:nvPr/>
          </p:nvSpPr>
          <p:spPr>
            <a:xfrm>
              <a:off x="6661075" y="3715689"/>
              <a:ext cx="1772700" cy="7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Easily implemented and accessible</a:t>
              </a:r>
              <a:endParaRPr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" name="Graphic 2" descr="Wedding rings with solid fill">
            <a:extLst>
              <a:ext uri="{FF2B5EF4-FFF2-40B4-BE49-F238E27FC236}">
                <a16:creationId xmlns:a16="http://schemas.microsoft.com/office/drawing/2014/main" id="{ACA109F1-8FA5-B891-3494-A3DEC94F8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61058" y="4150308"/>
            <a:ext cx="396000" cy="396000"/>
          </a:xfrm>
          <a:prstGeom prst="rect">
            <a:avLst/>
          </a:prstGeom>
        </p:spPr>
      </p:pic>
      <p:pic>
        <p:nvPicPr>
          <p:cNvPr id="5" name="Graphic 4" descr="Heart organ with solid fill">
            <a:extLst>
              <a:ext uri="{FF2B5EF4-FFF2-40B4-BE49-F238E27FC236}">
                <a16:creationId xmlns:a16="http://schemas.microsoft.com/office/drawing/2014/main" id="{0EECFE95-8787-FCF5-21B9-9BD88A86DB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01837" y="4145691"/>
            <a:ext cx="396000" cy="396000"/>
          </a:xfrm>
          <a:prstGeom prst="rect">
            <a:avLst/>
          </a:prstGeom>
        </p:spPr>
      </p:pic>
      <p:pic>
        <p:nvPicPr>
          <p:cNvPr id="7" name="Graphic 6" descr="Body builder with solid fill">
            <a:extLst>
              <a:ext uri="{FF2B5EF4-FFF2-40B4-BE49-F238E27FC236}">
                <a16:creationId xmlns:a16="http://schemas.microsoft.com/office/drawing/2014/main" id="{5F852692-A2FB-4419-D1EA-67D82D29F0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06478" y="4145480"/>
            <a:ext cx="360000" cy="360000"/>
          </a:xfrm>
          <a:prstGeom prst="rect">
            <a:avLst/>
          </a:prstGeom>
        </p:spPr>
      </p:pic>
      <p:pic>
        <p:nvPicPr>
          <p:cNvPr id="9" name="Graphic 8" descr="Water with solid fill">
            <a:extLst>
              <a:ext uri="{FF2B5EF4-FFF2-40B4-BE49-F238E27FC236}">
                <a16:creationId xmlns:a16="http://schemas.microsoft.com/office/drawing/2014/main" id="{549083CB-A06E-569D-6669-F3A57CBE53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58225" y="4128053"/>
            <a:ext cx="432000" cy="43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75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5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8"/>
          <p:cNvSpPr txBox="1">
            <a:spLocks noGrp="1"/>
          </p:cNvSpPr>
          <p:nvPr>
            <p:ph type="title"/>
          </p:nvPr>
        </p:nvSpPr>
        <p:spPr>
          <a:xfrm>
            <a:off x="763573" y="335318"/>
            <a:ext cx="3089704" cy="5240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Problem Statements</a:t>
            </a:r>
            <a:endParaRPr/>
          </a:p>
        </p:txBody>
      </p:sp>
      <p:grpSp>
        <p:nvGrpSpPr>
          <p:cNvPr id="620" name="Google Shape;620;p28"/>
          <p:cNvGrpSpPr/>
          <p:nvPr/>
        </p:nvGrpSpPr>
        <p:grpSpPr>
          <a:xfrm>
            <a:off x="5960017" y="2559110"/>
            <a:ext cx="2673900" cy="1348588"/>
            <a:chOff x="5520225" y="3502762"/>
            <a:chExt cx="2673900" cy="1348588"/>
          </a:xfrm>
        </p:grpSpPr>
        <p:sp>
          <p:nvSpPr>
            <p:cNvPr id="621" name="Google Shape;621;p28"/>
            <p:cNvSpPr txBox="1"/>
            <p:nvPr/>
          </p:nvSpPr>
          <p:spPr>
            <a:xfrm>
              <a:off x="5520225" y="3795388"/>
              <a:ext cx="2673900" cy="10559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buNone/>
              </a:pPr>
              <a:r>
                <a:rPr lang="en-US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Arial" panose="020B0604020202020204" pitchFamily="34" charset="0"/>
                </a:rPr>
                <a:t>The World Stroke Organization also states that metabolic factors, including cholesterol level smoking, all personal habits, etc. are responsible for 71.0% of the incident of stroke</a:t>
              </a:r>
              <a:endParaRPr lang="en-US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22" name="Google Shape;622;p28"/>
            <p:cNvSpPr/>
            <p:nvPr/>
          </p:nvSpPr>
          <p:spPr>
            <a:xfrm>
              <a:off x="5520225" y="3502762"/>
              <a:ext cx="2673900" cy="273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MY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Statements 3</a:t>
              </a:r>
            </a:p>
          </p:txBody>
        </p:sp>
      </p:grpSp>
      <p:grpSp>
        <p:nvGrpSpPr>
          <p:cNvPr id="623" name="Google Shape;623;p28"/>
          <p:cNvGrpSpPr/>
          <p:nvPr/>
        </p:nvGrpSpPr>
        <p:grpSpPr>
          <a:xfrm>
            <a:off x="6081426" y="422940"/>
            <a:ext cx="2673900" cy="1279433"/>
            <a:chOff x="5520225" y="1300763"/>
            <a:chExt cx="2673900" cy="1279433"/>
          </a:xfrm>
        </p:grpSpPr>
        <p:sp>
          <p:nvSpPr>
            <p:cNvPr id="624" name="Google Shape;624;p28"/>
            <p:cNvSpPr txBox="1"/>
            <p:nvPr/>
          </p:nvSpPr>
          <p:spPr>
            <a:xfrm>
              <a:off x="5520225" y="1593387"/>
              <a:ext cx="2673900" cy="9868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algn="ctr">
                <a:spcAft>
                  <a:spcPts val="800"/>
                </a:spcAft>
                <a:defRPr sz="1200"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Arial" panose="020B0604020202020204" pitchFamily="34" charset="0"/>
                </a:defRPr>
              </a:lvl1pPr>
            </a:lstStyle>
            <a:p>
              <a:r>
                <a:rPr lang="en-US"/>
                <a:t>Stroke, also known as a cerebrovascular accident (CVA), is a medical condition that occurs when the blood supply to a part of the brain is disrupted</a:t>
              </a:r>
              <a:endParaRPr>
                <a:sym typeface="Roboto"/>
              </a:endParaRPr>
            </a:p>
          </p:txBody>
        </p:sp>
        <p:sp>
          <p:nvSpPr>
            <p:cNvPr id="625" name="Google Shape;625;p28"/>
            <p:cNvSpPr/>
            <p:nvPr/>
          </p:nvSpPr>
          <p:spPr>
            <a:xfrm>
              <a:off x="5520225" y="1300763"/>
              <a:ext cx="2673900" cy="273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Statements 1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26" name="Google Shape;626;p28"/>
          <p:cNvGrpSpPr/>
          <p:nvPr/>
        </p:nvGrpSpPr>
        <p:grpSpPr>
          <a:xfrm>
            <a:off x="3631659" y="1418689"/>
            <a:ext cx="2673900" cy="1199800"/>
            <a:chOff x="5520225" y="2401763"/>
            <a:chExt cx="2673900" cy="856325"/>
          </a:xfrm>
        </p:grpSpPr>
        <p:sp>
          <p:nvSpPr>
            <p:cNvPr id="627" name="Google Shape;627;p28"/>
            <p:cNvSpPr txBox="1"/>
            <p:nvPr/>
          </p:nvSpPr>
          <p:spPr>
            <a:xfrm>
              <a:off x="5520225" y="2694388"/>
              <a:ext cx="2673900" cy="56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800"/>
                </a:spcAft>
              </a:pPr>
              <a:r>
                <a:rPr lang="en-US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Arial" panose="020B0604020202020204" pitchFamily="34" charset="0"/>
                </a:rPr>
                <a:t>This year alone ,12.2 million individuals </a:t>
              </a:r>
              <a:r>
                <a:rPr lang="en-US" sz="1200">
                  <a:latin typeface="Times New Roman" panose="02020603050405020304" pitchFamily="18" charset="0"/>
                  <a:ea typeface="DengXian" panose="02010600030101010101" pitchFamily="2" charset="-122"/>
                  <a:cs typeface="Arial" panose="020B0604020202020204" pitchFamily="34" charset="0"/>
                </a:rPr>
                <a:t>are</a:t>
              </a:r>
              <a:r>
                <a:rPr lang="en-US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Arial" panose="020B0604020202020204" pitchFamily="34" charset="0"/>
                </a:rPr>
                <a:t> experiencing their first stroke, </a:t>
              </a:r>
              <a:r>
                <a:rPr lang="en-US" sz="1200">
                  <a:latin typeface="Times New Roman" panose="02020603050405020304" pitchFamily="18" charset="0"/>
                  <a:ea typeface="DengXian" panose="02010600030101010101" pitchFamily="2" charset="-122"/>
                  <a:cs typeface="Arial" panose="020B0604020202020204" pitchFamily="34" charset="0"/>
                </a:rPr>
                <a:t>resulting in</a:t>
              </a:r>
              <a:r>
                <a:rPr lang="en-US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Arial" panose="020B0604020202020204" pitchFamily="34" charset="0"/>
                </a:rPr>
                <a:t> 6.5  million pass away.</a:t>
              </a:r>
              <a:endParaRPr lang="en-MY" sz="12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628" name="Google Shape;628;p28"/>
            <p:cNvSpPr/>
            <p:nvPr/>
          </p:nvSpPr>
          <p:spPr>
            <a:xfrm>
              <a:off x="5520225" y="2401763"/>
              <a:ext cx="2673900" cy="19578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Statements 2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" name="Google Shape;620;p28">
            <a:extLst>
              <a:ext uri="{FF2B5EF4-FFF2-40B4-BE49-F238E27FC236}">
                <a16:creationId xmlns:a16="http://schemas.microsoft.com/office/drawing/2014/main" id="{8FF6B8FE-B02E-6F97-ACB6-9D98416030FB}"/>
              </a:ext>
            </a:extLst>
          </p:cNvPr>
          <p:cNvGrpSpPr/>
          <p:nvPr/>
        </p:nvGrpSpPr>
        <p:grpSpPr>
          <a:xfrm>
            <a:off x="3818915" y="3803957"/>
            <a:ext cx="2486644" cy="1004217"/>
            <a:chOff x="5190570" y="3502760"/>
            <a:chExt cx="3015587" cy="521729"/>
          </a:xfrm>
        </p:grpSpPr>
        <p:sp>
          <p:nvSpPr>
            <p:cNvPr id="3" name="Google Shape;621;p28">
              <a:extLst>
                <a:ext uri="{FF2B5EF4-FFF2-40B4-BE49-F238E27FC236}">
                  <a16:creationId xmlns:a16="http://schemas.microsoft.com/office/drawing/2014/main" id="{FEBE9561-A128-1BEE-7278-330DC340DB7D}"/>
                </a:ext>
              </a:extLst>
            </p:cNvPr>
            <p:cNvSpPr txBox="1"/>
            <p:nvPr/>
          </p:nvSpPr>
          <p:spPr>
            <a:xfrm>
              <a:off x="5417658" y="3767630"/>
              <a:ext cx="2673900" cy="2568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buNone/>
              </a:pPr>
              <a:r>
                <a:rPr lang="en-US" sz="1200">
                  <a:latin typeface="Times New Roman" panose="02020603050405020304" pitchFamily="18" charset="0"/>
                  <a:ea typeface="DengXian" panose="02010600030101010101" pitchFamily="2" charset="-122"/>
                  <a:cs typeface="Arial" panose="020B0604020202020204" pitchFamily="34" charset="0"/>
                </a:rPr>
                <a:t>Most stroke cases occur in low- and middle-income countries.</a:t>
              </a:r>
              <a:endParaRPr lang="en-US" sz="1200"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  <a:sym typeface="Roboto"/>
              </a:endParaRPr>
            </a:p>
          </p:txBody>
        </p:sp>
        <p:sp>
          <p:nvSpPr>
            <p:cNvPr id="4" name="Google Shape;622;p28">
              <a:extLst>
                <a:ext uri="{FF2B5EF4-FFF2-40B4-BE49-F238E27FC236}">
                  <a16:creationId xmlns:a16="http://schemas.microsoft.com/office/drawing/2014/main" id="{835D6748-85AF-DF1E-A04A-72F238883B54}"/>
                </a:ext>
              </a:extLst>
            </p:cNvPr>
            <p:cNvSpPr/>
            <p:nvPr/>
          </p:nvSpPr>
          <p:spPr>
            <a:xfrm>
              <a:off x="5190570" y="3502760"/>
              <a:ext cx="3015587" cy="166545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en-MY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Statements 4</a:t>
              </a:r>
            </a:p>
          </p:txBody>
        </p:sp>
      </p:grpSp>
      <p:sp>
        <p:nvSpPr>
          <p:cNvPr id="631" name="Google Shape;631;p28"/>
          <p:cNvSpPr/>
          <p:nvPr/>
        </p:nvSpPr>
        <p:spPr>
          <a:xfrm flipH="1">
            <a:off x="763573" y="1648203"/>
            <a:ext cx="2420412" cy="2432046"/>
          </a:xfrm>
          <a:prstGeom prst="donut">
            <a:avLst>
              <a:gd name="adj" fmla="val 824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28"/>
          <p:cNvSpPr/>
          <p:nvPr/>
        </p:nvSpPr>
        <p:spPr>
          <a:xfrm flipH="1">
            <a:off x="766356" y="1648208"/>
            <a:ext cx="2414801" cy="2426408"/>
          </a:xfrm>
          <a:prstGeom prst="blockArc">
            <a:avLst>
              <a:gd name="adj1" fmla="val 21597691"/>
              <a:gd name="adj2" fmla="val 16212183"/>
              <a:gd name="adj3" fmla="val 827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28"/>
          <p:cNvSpPr/>
          <p:nvPr/>
        </p:nvSpPr>
        <p:spPr>
          <a:xfrm flipH="1">
            <a:off x="1021549" y="1907418"/>
            <a:ext cx="1904462" cy="1913616"/>
          </a:xfrm>
          <a:prstGeom prst="donut">
            <a:avLst>
              <a:gd name="adj" fmla="val 1062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28"/>
          <p:cNvSpPr/>
          <p:nvPr/>
        </p:nvSpPr>
        <p:spPr>
          <a:xfrm flipH="1">
            <a:off x="1023713" y="1909593"/>
            <a:ext cx="1900133" cy="1909266"/>
          </a:xfrm>
          <a:prstGeom prst="blockArc">
            <a:avLst>
              <a:gd name="adj1" fmla="val 2077565"/>
              <a:gd name="adj2" fmla="val 16217890"/>
              <a:gd name="adj3" fmla="val 1052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5" name="Google Shape;635;p28"/>
          <p:cNvGrpSpPr/>
          <p:nvPr/>
        </p:nvGrpSpPr>
        <p:grpSpPr>
          <a:xfrm flipH="1">
            <a:off x="1304517" y="2191365"/>
            <a:ext cx="1338524" cy="1345723"/>
            <a:chOff x="6868325" y="1239440"/>
            <a:chExt cx="1423500" cy="1424310"/>
          </a:xfrm>
        </p:grpSpPr>
        <p:sp>
          <p:nvSpPr>
            <p:cNvPr id="636" name="Google Shape;636;p28"/>
            <p:cNvSpPr/>
            <p:nvPr/>
          </p:nvSpPr>
          <p:spPr>
            <a:xfrm>
              <a:off x="6868325" y="1240250"/>
              <a:ext cx="1423500" cy="1423500"/>
            </a:xfrm>
            <a:prstGeom prst="donut">
              <a:avLst>
                <a:gd name="adj" fmla="val 1507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8"/>
            <p:cNvSpPr/>
            <p:nvPr/>
          </p:nvSpPr>
          <p:spPr>
            <a:xfrm>
              <a:off x="6869962" y="1239440"/>
              <a:ext cx="1420200" cy="1420200"/>
            </a:xfrm>
            <a:prstGeom prst="blockArc">
              <a:avLst>
                <a:gd name="adj1" fmla="val 5423556"/>
                <a:gd name="adj2" fmla="val 16203475"/>
                <a:gd name="adj3" fmla="val 14985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636;p28">
            <a:extLst>
              <a:ext uri="{FF2B5EF4-FFF2-40B4-BE49-F238E27FC236}">
                <a16:creationId xmlns:a16="http://schemas.microsoft.com/office/drawing/2014/main" id="{C4470E66-BB53-C7C2-A3E8-025775BBC1EA}"/>
              </a:ext>
            </a:extLst>
          </p:cNvPr>
          <p:cNvSpPr/>
          <p:nvPr/>
        </p:nvSpPr>
        <p:spPr>
          <a:xfrm flipH="1">
            <a:off x="1585799" y="2462931"/>
            <a:ext cx="772158" cy="802591"/>
          </a:xfrm>
          <a:prstGeom prst="donut">
            <a:avLst>
              <a:gd name="adj" fmla="val 1507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25;p28">
            <a:extLst>
              <a:ext uri="{FF2B5EF4-FFF2-40B4-BE49-F238E27FC236}">
                <a16:creationId xmlns:a16="http://schemas.microsoft.com/office/drawing/2014/main" id="{74196E5B-63BA-8E9D-CB56-6DDE09B3F704}"/>
              </a:ext>
            </a:extLst>
          </p:cNvPr>
          <p:cNvSpPr/>
          <p:nvPr/>
        </p:nvSpPr>
        <p:spPr>
          <a:xfrm>
            <a:off x="632816" y="924650"/>
            <a:ext cx="5101234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11" name="Graphic 10" descr="Target with solid fill">
            <a:extLst>
              <a:ext uri="{FF2B5EF4-FFF2-40B4-BE49-F238E27FC236}">
                <a16:creationId xmlns:a16="http://schemas.microsoft.com/office/drawing/2014/main" id="{235B88F4-5599-97C6-D2BB-F32408A1E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6871" y="904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24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2" grpId="0" animBg="1"/>
      <p:bldP spid="634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2F8CD7-5B95-3267-0C31-A5FF820DA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E5A24A-CB43-BE31-FFC8-260B11AE1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61" y="113139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386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2F8CD7-5B95-3267-0C31-A5FF820DA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12906"/>
            <a:ext cx="8520600" cy="841800"/>
          </a:xfrm>
        </p:spPr>
        <p:txBody>
          <a:bodyPr/>
          <a:lstStyle/>
          <a:p>
            <a:r>
              <a:rPr lang="en-US" dirty="0">
                <a:solidFill>
                  <a:srgbClr val="0C79F3"/>
                </a:solidFill>
              </a:rPr>
              <a:t>Market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F1F896-4723-1B1B-3FD4-9CCF28BDE1B6}"/>
              </a:ext>
            </a:extLst>
          </p:cNvPr>
          <p:cNvSpPr txBox="1"/>
          <p:nvPr/>
        </p:nvSpPr>
        <p:spPr>
          <a:xfrm>
            <a:off x="502920" y="1401318"/>
            <a:ext cx="8037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solidFill>
                  <a:srgbClr val="434343"/>
                </a:solidFill>
                <a:latin typeface="Roboto"/>
                <a:ea typeface="Roboto"/>
                <a:cs typeface="Roboto"/>
              </a:rPr>
              <a:t>The global cerebral palsy treatment market size was valued at $3166.82 million in 2020, and is projected to reach $4,365.01 million by 2030, registering a CAGR of 3.3% from 2021 to 2030.</a:t>
            </a:r>
            <a:endParaRPr lang="en-US" sz="1200" dirty="0">
              <a:solidFill>
                <a:srgbClr val="434343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B324FB-C7F6-DBDC-166B-CC22C7771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60" y="1862983"/>
            <a:ext cx="5383403" cy="312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7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4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>
                <a:solidFill>
                  <a:schemeClr val="dk1"/>
                </a:solidFill>
              </a:rPr>
              <a:t>Vision</a:t>
            </a:r>
            <a:endParaRPr lang="en-MY" dirty="0"/>
          </a:p>
        </p:txBody>
      </p:sp>
      <p:grpSp>
        <p:nvGrpSpPr>
          <p:cNvPr id="444" name="Google Shape;444;p24"/>
          <p:cNvGrpSpPr/>
          <p:nvPr/>
        </p:nvGrpSpPr>
        <p:grpSpPr>
          <a:xfrm>
            <a:off x="723942" y="1416052"/>
            <a:ext cx="1244039" cy="1244039"/>
            <a:chOff x="851762" y="1342427"/>
            <a:chExt cx="1244039" cy="1244039"/>
          </a:xfrm>
        </p:grpSpPr>
        <p:sp>
          <p:nvSpPr>
            <p:cNvPr id="445" name="Google Shape;445;p24"/>
            <p:cNvSpPr/>
            <p:nvPr/>
          </p:nvSpPr>
          <p:spPr>
            <a:xfrm>
              <a:off x="851762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895152" y="1385620"/>
              <a:ext cx="1157203" cy="1157571"/>
            </a:xfrm>
            <a:prstGeom prst="blockArc">
              <a:avLst>
                <a:gd name="adj1" fmla="val 16358839"/>
                <a:gd name="adj2" fmla="val 21599774"/>
                <a:gd name="adj3" fmla="val 849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47" name="Google Shape;447;p24"/>
          <p:cNvSpPr/>
          <p:nvPr/>
        </p:nvSpPr>
        <p:spPr>
          <a:xfrm>
            <a:off x="1104887" y="1797873"/>
            <a:ext cx="482078" cy="480326"/>
          </a:xfrm>
          <a:custGeom>
            <a:avLst/>
            <a:gdLst/>
            <a:ahLst/>
            <a:cxnLst/>
            <a:rect l="l" t="t" r="r" b="b"/>
            <a:pathLst>
              <a:path w="11562" h="11520" extrusionOk="0">
                <a:moveTo>
                  <a:pt x="9204" y="402"/>
                </a:moveTo>
                <a:lnTo>
                  <a:pt x="11145" y="2343"/>
                </a:lnTo>
                <a:lnTo>
                  <a:pt x="11073" y="2414"/>
                </a:lnTo>
                <a:lnTo>
                  <a:pt x="9132" y="474"/>
                </a:lnTo>
                <a:lnTo>
                  <a:pt x="9204" y="402"/>
                </a:lnTo>
                <a:close/>
                <a:moveTo>
                  <a:pt x="7049" y="1712"/>
                </a:moveTo>
                <a:lnTo>
                  <a:pt x="9823" y="4486"/>
                </a:lnTo>
                <a:lnTo>
                  <a:pt x="9668" y="4629"/>
                </a:lnTo>
                <a:lnTo>
                  <a:pt x="6906" y="1855"/>
                </a:lnTo>
                <a:lnTo>
                  <a:pt x="7049" y="1712"/>
                </a:lnTo>
                <a:close/>
                <a:moveTo>
                  <a:pt x="5025" y="4927"/>
                </a:moveTo>
                <a:lnTo>
                  <a:pt x="5025" y="4927"/>
                </a:lnTo>
                <a:cubicBezTo>
                  <a:pt x="5192" y="5022"/>
                  <a:pt x="5465" y="5224"/>
                  <a:pt x="5703" y="5760"/>
                </a:cubicBezTo>
                <a:cubicBezTo>
                  <a:pt x="5965" y="6367"/>
                  <a:pt x="6323" y="6629"/>
                  <a:pt x="6596" y="6724"/>
                </a:cubicBezTo>
                <a:lnTo>
                  <a:pt x="5489" y="7832"/>
                </a:lnTo>
                <a:cubicBezTo>
                  <a:pt x="5048" y="8272"/>
                  <a:pt x="4462" y="8519"/>
                  <a:pt x="3836" y="8519"/>
                </a:cubicBezTo>
                <a:cubicBezTo>
                  <a:pt x="3768" y="8519"/>
                  <a:pt x="3700" y="8516"/>
                  <a:pt x="3632" y="8510"/>
                </a:cubicBezTo>
                <a:cubicBezTo>
                  <a:pt x="3298" y="8487"/>
                  <a:pt x="3048" y="8237"/>
                  <a:pt x="3025" y="7903"/>
                </a:cubicBezTo>
                <a:cubicBezTo>
                  <a:pt x="2977" y="7308"/>
                  <a:pt x="3156" y="6713"/>
                  <a:pt x="3525" y="6248"/>
                </a:cubicBezTo>
                <a:cubicBezTo>
                  <a:pt x="4358" y="7058"/>
                  <a:pt x="4334" y="7117"/>
                  <a:pt x="4465" y="7117"/>
                </a:cubicBezTo>
                <a:cubicBezTo>
                  <a:pt x="4608" y="7117"/>
                  <a:pt x="4691" y="6939"/>
                  <a:pt x="4584" y="6832"/>
                </a:cubicBezTo>
                <a:lnTo>
                  <a:pt x="3763" y="6010"/>
                </a:lnTo>
                <a:lnTo>
                  <a:pt x="4120" y="5653"/>
                </a:lnTo>
                <a:cubicBezTo>
                  <a:pt x="4477" y="5998"/>
                  <a:pt x="4489" y="6093"/>
                  <a:pt x="4608" y="6093"/>
                </a:cubicBezTo>
                <a:cubicBezTo>
                  <a:pt x="4763" y="6093"/>
                  <a:pt x="4834" y="5915"/>
                  <a:pt x="4727" y="5808"/>
                </a:cubicBezTo>
                <a:lnTo>
                  <a:pt x="4358" y="5439"/>
                </a:lnTo>
                <a:lnTo>
                  <a:pt x="4715" y="5081"/>
                </a:lnTo>
                <a:cubicBezTo>
                  <a:pt x="5072" y="5415"/>
                  <a:pt x="5084" y="5510"/>
                  <a:pt x="5203" y="5510"/>
                </a:cubicBezTo>
                <a:cubicBezTo>
                  <a:pt x="5358" y="5510"/>
                  <a:pt x="5430" y="5331"/>
                  <a:pt x="5322" y="5224"/>
                </a:cubicBezTo>
                <a:lnTo>
                  <a:pt x="5025" y="4927"/>
                </a:lnTo>
                <a:close/>
                <a:moveTo>
                  <a:pt x="2751" y="8248"/>
                </a:moveTo>
                <a:cubicBezTo>
                  <a:pt x="2858" y="8487"/>
                  <a:pt x="3048" y="8677"/>
                  <a:pt x="3287" y="8784"/>
                </a:cubicBezTo>
                <a:cubicBezTo>
                  <a:pt x="3036" y="9022"/>
                  <a:pt x="3001" y="9106"/>
                  <a:pt x="2882" y="9106"/>
                </a:cubicBezTo>
                <a:cubicBezTo>
                  <a:pt x="2763" y="9106"/>
                  <a:pt x="2727" y="9010"/>
                  <a:pt x="2477" y="8784"/>
                </a:cubicBezTo>
                <a:cubicBezTo>
                  <a:pt x="2405" y="8713"/>
                  <a:pt x="2405" y="8594"/>
                  <a:pt x="2477" y="8510"/>
                </a:cubicBezTo>
                <a:lnTo>
                  <a:pt x="2751" y="8248"/>
                </a:lnTo>
                <a:close/>
                <a:moveTo>
                  <a:pt x="9216" y="0"/>
                </a:moveTo>
                <a:cubicBezTo>
                  <a:pt x="9171" y="0"/>
                  <a:pt x="9127" y="15"/>
                  <a:pt x="9097" y="45"/>
                </a:cubicBezTo>
                <a:lnTo>
                  <a:pt x="8775" y="355"/>
                </a:lnTo>
                <a:cubicBezTo>
                  <a:pt x="8716" y="414"/>
                  <a:pt x="8716" y="533"/>
                  <a:pt x="8775" y="593"/>
                </a:cubicBezTo>
                <a:lnTo>
                  <a:pt x="9037" y="855"/>
                </a:lnTo>
                <a:lnTo>
                  <a:pt x="8775" y="1105"/>
                </a:lnTo>
                <a:cubicBezTo>
                  <a:pt x="8716" y="1164"/>
                  <a:pt x="8716" y="1283"/>
                  <a:pt x="8775" y="1343"/>
                </a:cubicBezTo>
                <a:cubicBezTo>
                  <a:pt x="8805" y="1373"/>
                  <a:pt x="8850" y="1387"/>
                  <a:pt x="8894" y="1387"/>
                </a:cubicBezTo>
                <a:cubicBezTo>
                  <a:pt x="8939" y="1387"/>
                  <a:pt x="8984" y="1373"/>
                  <a:pt x="9013" y="1343"/>
                </a:cubicBezTo>
                <a:lnTo>
                  <a:pt x="9275" y="1093"/>
                </a:lnTo>
                <a:lnTo>
                  <a:pt x="10466" y="2283"/>
                </a:lnTo>
                <a:lnTo>
                  <a:pt x="9275" y="3474"/>
                </a:lnTo>
                <a:lnTo>
                  <a:pt x="8085" y="2283"/>
                </a:lnTo>
                <a:lnTo>
                  <a:pt x="8406" y="1950"/>
                </a:lnTo>
                <a:cubicBezTo>
                  <a:pt x="8466" y="1890"/>
                  <a:pt x="8466" y="1771"/>
                  <a:pt x="8406" y="1712"/>
                </a:cubicBezTo>
                <a:cubicBezTo>
                  <a:pt x="8376" y="1682"/>
                  <a:pt x="8332" y="1667"/>
                  <a:pt x="8287" y="1667"/>
                </a:cubicBezTo>
                <a:cubicBezTo>
                  <a:pt x="8242" y="1667"/>
                  <a:pt x="8198" y="1682"/>
                  <a:pt x="8168" y="1712"/>
                </a:cubicBezTo>
                <a:lnTo>
                  <a:pt x="7847" y="2045"/>
                </a:lnTo>
                <a:cubicBezTo>
                  <a:pt x="7168" y="1390"/>
                  <a:pt x="7168" y="1331"/>
                  <a:pt x="7049" y="1331"/>
                </a:cubicBezTo>
                <a:cubicBezTo>
                  <a:pt x="6930" y="1331"/>
                  <a:pt x="6906" y="1414"/>
                  <a:pt x="6549" y="1760"/>
                </a:cubicBezTo>
                <a:cubicBezTo>
                  <a:pt x="6489" y="1819"/>
                  <a:pt x="6489" y="1938"/>
                  <a:pt x="6549" y="1998"/>
                </a:cubicBezTo>
                <a:lnTo>
                  <a:pt x="6918" y="2367"/>
                </a:lnTo>
                <a:lnTo>
                  <a:pt x="3346" y="5939"/>
                </a:lnTo>
                <a:cubicBezTo>
                  <a:pt x="2870" y="6462"/>
                  <a:pt x="2620" y="7165"/>
                  <a:pt x="2644" y="7879"/>
                </a:cubicBezTo>
                <a:lnTo>
                  <a:pt x="2215" y="8308"/>
                </a:lnTo>
                <a:cubicBezTo>
                  <a:pt x="2108" y="8403"/>
                  <a:pt x="2072" y="8534"/>
                  <a:pt x="2072" y="8677"/>
                </a:cubicBezTo>
                <a:cubicBezTo>
                  <a:pt x="2072" y="8915"/>
                  <a:pt x="2227" y="9070"/>
                  <a:pt x="2227" y="9070"/>
                </a:cubicBezTo>
                <a:lnTo>
                  <a:pt x="60" y="11237"/>
                </a:lnTo>
                <a:cubicBezTo>
                  <a:pt x="0" y="11296"/>
                  <a:pt x="0" y="11415"/>
                  <a:pt x="60" y="11475"/>
                </a:cubicBezTo>
                <a:cubicBezTo>
                  <a:pt x="90" y="11505"/>
                  <a:pt x="134" y="11520"/>
                  <a:pt x="179" y="11520"/>
                </a:cubicBezTo>
                <a:cubicBezTo>
                  <a:pt x="224" y="11520"/>
                  <a:pt x="268" y="11505"/>
                  <a:pt x="298" y="11475"/>
                </a:cubicBezTo>
                <a:lnTo>
                  <a:pt x="2465" y="9296"/>
                </a:lnTo>
                <a:lnTo>
                  <a:pt x="2477" y="9320"/>
                </a:lnTo>
                <a:cubicBezTo>
                  <a:pt x="2584" y="9421"/>
                  <a:pt x="2718" y="9472"/>
                  <a:pt x="2852" y="9472"/>
                </a:cubicBezTo>
                <a:cubicBezTo>
                  <a:pt x="2986" y="9472"/>
                  <a:pt x="3120" y="9421"/>
                  <a:pt x="3227" y="9320"/>
                </a:cubicBezTo>
                <a:lnTo>
                  <a:pt x="3656" y="8891"/>
                </a:lnTo>
                <a:cubicBezTo>
                  <a:pt x="3685" y="8892"/>
                  <a:pt x="3715" y="8893"/>
                  <a:pt x="3745" y="8893"/>
                </a:cubicBezTo>
                <a:cubicBezTo>
                  <a:pt x="4485" y="8893"/>
                  <a:pt x="5176" y="8609"/>
                  <a:pt x="5680" y="8094"/>
                </a:cubicBezTo>
                <a:lnTo>
                  <a:pt x="7835" y="5939"/>
                </a:lnTo>
                <a:cubicBezTo>
                  <a:pt x="7906" y="5879"/>
                  <a:pt x="7906" y="5760"/>
                  <a:pt x="7835" y="5700"/>
                </a:cubicBezTo>
                <a:cubicBezTo>
                  <a:pt x="7805" y="5671"/>
                  <a:pt x="7760" y="5656"/>
                  <a:pt x="7717" y="5656"/>
                </a:cubicBezTo>
                <a:cubicBezTo>
                  <a:pt x="7674" y="5656"/>
                  <a:pt x="7632" y="5671"/>
                  <a:pt x="7608" y="5700"/>
                </a:cubicBezTo>
                <a:lnTo>
                  <a:pt x="6811" y="6486"/>
                </a:lnTo>
                <a:cubicBezTo>
                  <a:pt x="6668" y="6462"/>
                  <a:pt x="6275" y="6343"/>
                  <a:pt x="5965" y="5641"/>
                </a:cubicBezTo>
                <a:cubicBezTo>
                  <a:pt x="5680" y="5022"/>
                  <a:pt x="5358" y="4748"/>
                  <a:pt x="5120" y="4629"/>
                </a:cubicBezTo>
                <a:lnTo>
                  <a:pt x="5251" y="4498"/>
                </a:lnTo>
                <a:lnTo>
                  <a:pt x="6073" y="5319"/>
                </a:lnTo>
                <a:cubicBezTo>
                  <a:pt x="6102" y="5349"/>
                  <a:pt x="6147" y="5364"/>
                  <a:pt x="6192" y="5364"/>
                </a:cubicBezTo>
                <a:cubicBezTo>
                  <a:pt x="6236" y="5364"/>
                  <a:pt x="6281" y="5349"/>
                  <a:pt x="6311" y="5319"/>
                </a:cubicBezTo>
                <a:cubicBezTo>
                  <a:pt x="6370" y="5260"/>
                  <a:pt x="6370" y="5141"/>
                  <a:pt x="6311" y="5081"/>
                </a:cubicBezTo>
                <a:lnTo>
                  <a:pt x="5489" y="4260"/>
                </a:lnTo>
                <a:lnTo>
                  <a:pt x="5846" y="3903"/>
                </a:lnTo>
                <a:lnTo>
                  <a:pt x="6215" y="4272"/>
                </a:lnTo>
                <a:cubicBezTo>
                  <a:pt x="6245" y="4301"/>
                  <a:pt x="6290" y="4316"/>
                  <a:pt x="6335" y="4316"/>
                </a:cubicBezTo>
                <a:cubicBezTo>
                  <a:pt x="6379" y="4316"/>
                  <a:pt x="6424" y="4301"/>
                  <a:pt x="6454" y="4272"/>
                </a:cubicBezTo>
                <a:cubicBezTo>
                  <a:pt x="6513" y="4212"/>
                  <a:pt x="6513" y="4093"/>
                  <a:pt x="6454" y="4034"/>
                </a:cubicBezTo>
                <a:lnTo>
                  <a:pt x="6084" y="3665"/>
                </a:lnTo>
                <a:lnTo>
                  <a:pt x="6442" y="3307"/>
                </a:lnTo>
                <a:lnTo>
                  <a:pt x="6811" y="3676"/>
                </a:lnTo>
                <a:cubicBezTo>
                  <a:pt x="6841" y="3706"/>
                  <a:pt x="6885" y="3721"/>
                  <a:pt x="6930" y="3721"/>
                </a:cubicBezTo>
                <a:cubicBezTo>
                  <a:pt x="6974" y="3721"/>
                  <a:pt x="7019" y="3706"/>
                  <a:pt x="7049" y="3676"/>
                </a:cubicBezTo>
                <a:cubicBezTo>
                  <a:pt x="7108" y="3617"/>
                  <a:pt x="7108" y="3498"/>
                  <a:pt x="7049" y="3438"/>
                </a:cubicBezTo>
                <a:lnTo>
                  <a:pt x="6680" y="3069"/>
                </a:lnTo>
                <a:lnTo>
                  <a:pt x="7144" y="2605"/>
                </a:lnTo>
                <a:lnTo>
                  <a:pt x="8906" y="4379"/>
                </a:lnTo>
                <a:lnTo>
                  <a:pt x="8287" y="4998"/>
                </a:lnTo>
                <a:cubicBezTo>
                  <a:pt x="8228" y="5058"/>
                  <a:pt x="8228" y="5177"/>
                  <a:pt x="8287" y="5236"/>
                </a:cubicBezTo>
                <a:cubicBezTo>
                  <a:pt x="8317" y="5266"/>
                  <a:pt x="8362" y="5281"/>
                  <a:pt x="8406" y="5281"/>
                </a:cubicBezTo>
                <a:cubicBezTo>
                  <a:pt x="8451" y="5281"/>
                  <a:pt x="8495" y="5266"/>
                  <a:pt x="8525" y="5236"/>
                </a:cubicBezTo>
                <a:lnTo>
                  <a:pt x="9144" y="4617"/>
                </a:lnTo>
                <a:cubicBezTo>
                  <a:pt x="9502" y="4962"/>
                  <a:pt x="9525" y="5034"/>
                  <a:pt x="9644" y="5034"/>
                </a:cubicBezTo>
                <a:cubicBezTo>
                  <a:pt x="9680" y="5034"/>
                  <a:pt x="9728" y="5010"/>
                  <a:pt x="9764" y="4986"/>
                </a:cubicBezTo>
                <a:cubicBezTo>
                  <a:pt x="10121" y="4617"/>
                  <a:pt x="10192" y="4593"/>
                  <a:pt x="10192" y="4486"/>
                </a:cubicBezTo>
                <a:cubicBezTo>
                  <a:pt x="10192" y="4367"/>
                  <a:pt x="10133" y="4379"/>
                  <a:pt x="9478" y="3688"/>
                </a:cubicBezTo>
                <a:lnTo>
                  <a:pt x="10668" y="2498"/>
                </a:lnTo>
                <a:cubicBezTo>
                  <a:pt x="10907" y="2724"/>
                  <a:pt x="10930" y="2819"/>
                  <a:pt x="11037" y="2819"/>
                </a:cubicBezTo>
                <a:cubicBezTo>
                  <a:pt x="11085" y="2819"/>
                  <a:pt x="11133" y="2795"/>
                  <a:pt x="11157" y="2772"/>
                </a:cubicBezTo>
                <a:lnTo>
                  <a:pt x="11502" y="2462"/>
                </a:lnTo>
                <a:cubicBezTo>
                  <a:pt x="11561" y="2402"/>
                  <a:pt x="11561" y="2283"/>
                  <a:pt x="11502" y="2224"/>
                </a:cubicBezTo>
                <a:lnTo>
                  <a:pt x="9335" y="45"/>
                </a:lnTo>
                <a:cubicBezTo>
                  <a:pt x="9305" y="15"/>
                  <a:pt x="9260" y="0"/>
                  <a:pt x="921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" name="Google Shape;448;p24"/>
          <p:cNvGrpSpPr/>
          <p:nvPr/>
        </p:nvGrpSpPr>
        <p:grpSpPr>
          <a:xfrm>
            <a:off x="4954732" y="2106271"/>
            <a:ext cx="1244039" cy="1244039"/>
            <a:chOff x="4935067" y="3073379"/>
            <a:chExt cx="1244039" cy="1244039"/>
          </a:xfrm>
        </p:grpSpPr>
        <p:sp>
          <p:nvSpPr>
            <p:cNvPr id="449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4"/>
            <p:cNvSpPr/>
            <p:nvPr/>
          </p:nvSpPr>
          <p:spPr>
            <a:xfrm rot="16200000">
              <a:off x="4978457" y="3116572"/>
              <a:ext cx="1157203" cy="1157571"/>
            </a:xfrm>
            <a:prstGeom prst="blockArc">
              <a:avLst>
                <a:gd name="adj1" fmla="val 84794"/>
                <a:gd name="adj2" fmla="val 21599774"/>
                <a:gd name="adj3" fmla="val 8499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24"/>
          <p:cNvGrpSpPr/>
          <p:nvPr/>
        </p:nvGrpSpPr>
        <p:grpSpPr>
          <a:xfrm>
            <a:off x="5372569" y="2520518"/>
            <a:ext cx="451729" cy="415472"/>
            <a:chOff x="6195998" y="1983102"/>
            <a:chExt cx="368308" cy="338746"/>
          </a:xfrm>
        </p:grpSpPr>
        <p:sp>
          <p:nvSpPr>
            <p:cNvPr id="452" name="Google Shape;452;p24"/>
            <p:cNvSpPr/>
            <p:nvPr/>
          </p:nvSpPr>
          <p:spPr>
            <a:xfrm>
              <a:off x="6267289" y="2161012"/>
              <a:ext cx="67533" cy="67150"/>
            </a:xfrm>
            <a:custGeom>
              <a:avLst/>
              <a:gdLst/>
              <a:ahLst/>
              <a:cxnLst/>
              <a:rect l="l" t="t" r="r" b="b"/>
              <a:pathLst>
                <a:path w="2120" h="2108" extrusionOk="0">
                  <a:moveTo>
                    <a:pt x="1060" y="0"/>
                  </a:moveTo>
                  <a:cubicBezTo>
                    <a:pt x="953" y="0"/>
                    <a:pt x="882" y="71"/>
                    <a:pt x="882" y="179"/>
                  </a:cubicBezTo>
                  <a:lnTo>
                    <a:pt x="882" y="881"/>
                  </a:lnTo>
                  <a:lnTo>
                    <a:pt x="179" y="881"/>
                  </a:lnTo>
                  <a:cubicBezTo>
                    <a:pt x="84" y="881"/>
                    <a:pt x="0" y="953"/>
                    <a:pt x="0" y="1060"/>
                  </a:cubicBezTo>
                  <a:cubicBezTo>
                    <a:pt x="0" y="1143"/>
                    <a:pt x="84" y="1238"/>
                    <a:pt x="179" y="1238"/>
                  </a:cubicBezTo>
                  <a:lnTo>
                    <a:pt x="882" y="1238"/>
                  </a:lnTo>
                  <a:lnTo>
                    <a:pt x="882" y="1941"/>
                  </a:lnTo>
                  <a:cubicBezTo>
                    <a:pt x="882" y="2024"/>
                    <a:pt x="953" y="2107"/>
                    <a:pt x="1060" y="2107"/>
                  </a:cubicBezTo>
                  <a:cubicBezTo>
                    <a:pt x="1155" y="2107"/>
                    <a:pt x="1239" y="2036"/>
                    <a:pt x="1239" y="1941"/>
                  </a:cubicBezTo>
                  <a:lnTo>
                    <a:pt x="1239" y="1238"/>
                  </a:lnTo>
                  <a:lnTo>
                    <a:pt x="1941" y="1238"/>
                  </a:lnTo>
                  <a:cubicBezTo>
                    <a:pt x="2048" y="1238"/>
                    <a:pt x="2120" y="1167"/>
                    <a:pt x="2120" y="1060"/>
                  </a:cubicBezTo>
                  <a:cubicBezTo>
                    <a:pt x="2120" y="953"/>
                    <a:pt x="2036" y="881"/>
                    <a:pt x="1941" y="881"/>
                  </a:cubicBezTo>
                  <a:lnTo>
                    <a:pt x="1239" y="881"/>
                  </a:lnTo>
                  <a:lnTo>
                    <a:pt x="1239" y="179"/>
                  </a:lnTo>
                  <a:cubicBezTo>
                    <a:pt x="1239" y="95"/>
                    <a:pt x="1167" y="0"/>
                    <a:pt x="10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4"/>
            <p:cNvSpPr/>
            <p:nvPr/>
          </p:nvSpPr>
          <p:spPr>
            <a:xfrm>
              <a:off x="6235052" y="2128393"/>
              <a:ext cx="132007" cy="131625"/>
            </a:xfrm>
            <a:custGeom>
              <a:avLst/>
              <a:gdLst/>
              <a:ahLst/>
              <a:cxnLst/>
              <a:rect l="l" t="t" r="r" b="b"/>
              <a:pathLst>
                <a:path w="4144" h="4132" extrusionOk="0">
                  <a:moveTo>
                    <a:pt x="2072" y="357"/>
                  </a:moveTo>
                  <a:cubicBezTo>
                    <a:pt x="3013" y="357"/>
                    <a:pt x="3799" y="1131"/>
                    <a:pt x="3799" y="2084"/>
                  </a:cubicBezTo>
                  <a:cubicBezTo>
                    <a:pt x="3799" y="3024"/>
                    <a:pt x="3025" y="3798"/>
                    <a:pt x="2072" y="3798"/>
                  </a:cubicBezTo>
                  <a:cubicBezTo>
                    <a:pt x="1120" y="3798"/>
                    <a:pt x="370" y="3024"/>
                    <a:pt x="370" y="2084"/>
                  </a:cubicBezTo>
                  <a:cubicBezTo>
                    <a:pt x="370" y="1131"/>
                    <a:pt x="1143" y="357"/>
                    <a:pt x="2072" y="357"/>
                  </a:cubicBezTo>
                  <a:close/>
                  <a:moveTo>
                    <a:pt x="2072" y="0"/>
                  </a:moveTo>
                  <a:cubicBezTo>
                    <a:pt x="929" y="0"/>
                    <a:pt x="0" y="917"/>
                    <a:pt x="0" y="2072"/>
                  </a:cubicBezTo>
                  <a:cubicBezTo>
                    <a:pt x="0" y="3215"/>
                    <a:pt x="929" y="4132"/>
                    <a:pt x="2072" y="4132"/>
                  </a:cubicBezTo>
                  <a:cubicBezTo>
                    <a:pt x="3227" y="4132"/>
                    <a:pt x="4144" y="3215"/>
                    <a:pt x="4144" y="2072"/>
                  </a:cubicBezTo>
                  <a:cubicBezTo>
                    <a:pt x="4144" y="917"/>
                    <a:pt x="3227" y="0"/>
                    <a:pt x="20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4"/>
            <p:cNvSpPr/>
            <p:nvPr/>
          </p:nvSpPr>
          <p:spPr>
            <a:xfrm>
              <a:off x="6195998" y="1983102"/>
              <a:ext cx="368308" cy="338746"/>
            </a:xfrm>
            <a:custGeom>
              <a:avLst/>
              <a:gdLst/>
              <a:ahLst/>
              <a:cxnLst/>
              <a:rect l="l" t="t" r="r" b="b"/>
              <a:pathLst>
                <a:path w="11562" h="10634" extrusionOk="0">
                  <a:moveTo>
                    <a:pt x="3143" y="382"/>
                  </a:moveTo>
                  <a:lnTo>
                    <a:pt x="3143" y="1989"/>
                  </a:lnTo>
                  <a:lnTo>
                    <a:pt x="2227" y="1989"/>
                  </a:lnTo>
                  <a:lnTo>
                    <a:pt x="2227" y="382"/>
                  </a:lnTo>
                  <a:close/>
                  <a:moveTo>
                    <a:pt x="4382" y="382"/>
                  </a:moveTo>
                  <a:lnTo>
                    <a:pt x="4382" y="1989"/>
                  </a:lnTo>
                  <a:lnTo>
                    <a:pt x="3477" y="1989"/>
                  </a:lnTo>
                  <a:lnTo>
                    <a:pt x="3477" y="382"/>
                  </a:lnTo>
                  <a:close/>
                  <a:moveTo>
                    <a:pt x="5584" y="382"/>
                  </a:moveTo>
                  <a:lnTo>
                    <a:pt x="5584" y="1989"/>
                  </a:lnTo>
                  <a:lnTo>
                    <a:pt x="4727" y="1989"/>
                  </a:lnTo>
                  <a:lnTo>
                    <a:pt x="4727" y="382"/>
                  </a:lnTo>
                  <a:close/>
                  <a:moveTo>
                    <a:pt x="4846" y="2323"/>
                  </a:moveTo>
                  <a:lnTo>
                    <a:pt x="4846" y="2656"/>
                  </a:lnTo>
                  <a:lnTo>
                    <a:pt x="1750" y="2656"/>
                  </a:lnTo>
                  <a:lnTo>
                    <a:pt x="1750" y="2323"/>
                  </a:lnTo>
                  <a:close/>
                  <a:moveTo>
                    <a:pt x="7918" y="6073"/>
                  </a:moveTo>
                  <a:cubicBezTo>
                    <a:pt x="8442" y="6073"/>
                    <a:pt x="8894" y="6276"/>
                    <a:pt x="9251" y="6585"/>
                  </a:cubicBezTo>
                  <a:lnTo>
                    <a:pt x="6322" y="9514"/>
                  </a:lnTo>
                  <a:cubicBezTo>
                    <a:pt x="5144" y="8121"/>
                    <a:pt x="6203" y="6073"/>
                    <a:pt x="7918" y="6073"/>
                  </a:cubicBezTo>
                  <a:close/>
                  <a:moveTo>
                    <a:pt x="11204" y="6585"/>
                  </a:moveTo>
                  <a:lnTo>
                    <a:pt x="11204" y="7990"/>
                  </a:lnTo>
                  <a:cubicBezTo>
                    <a:pt x="11204" y="8776"/>
                    <a:pt x="10656" y="9431"/>
                    <a:pt x="9906" y="9562"/>
                  </a:cubicBezTo>
                  <a:cubicBezTo>
                    <a:pt x="10168" y="9193"/>
                    <a:pt x="10347" y="8669"/>
                    <a:pt x="10347" y="8181"/>
                  </a:cubicBezTo>
                  <a:cubicBezTo>
                    <a:pt x="10347" y="7764"/>
                    <a:pt x="10251" y="7550"/>
                    <a:pt x="10251" y="7538"/>
                  </a:cubicBezTo>
                  <a:cubicBezTo>
                    <a:pt x="10168" y="7192"/>
                    <a:pt x="10144" y="7228"/>
                    <a:pt x="10073" y="7073"/>
                  </a:cubicBezTo>
                  <a:cubicBezTo>
                    <a:pt x="9966" y="6883"/>
                    <a:pt x="9954" y="6823"/>
                    <a:pt x="9751" y="6585"/>
                  </a:cubicBezTo>
                  <a:close/>
                  <a:moveTo>
                    <a:pt x="9513" y="6823"/>
                  </a:moveTo>
                  <a:lnTo>
                    <a:pt x="9513" y="6823"/>
                  </a:lnTo>
                  <a:cubicBezTo>
                    <a:pt x="10704" y="8216"/>
                    <a:pt x="9632" y="10240"/>
                    <a:pt x="7918" y="10240"/>
                  </a:cubicBezTo>
                  <a:cubicBezTo>
                    <a:pt x="7890" y="10242"/>
                    <a:pt x="7862" y="10242"/>
                    <a:pt x="7834" y="10242"/>
                  </a:cubicBezTo>
                  <a:cubicBezTo>
                    <a:pt x="7345" y="10242"/>
                    <a:pt x="6910" y="10045"/>
                    <a:pt x="6572" y="9752"/>
                  </a:cubicBezTo>
                  <a:lnTo>
                    <a:pt x="9513" y="6823"/>
                  </a:lnTo>
                  <a:close/>
                  <a:moveTo>
                    <a:pt x="881" y="1"/>
                  </a:moveTo>
                  <a:cubicBezTo>
                    <a:pt x="786" y="1"/>
                    <a:pt x="703" y="84"/>
                    <a:pt x="703" y="180"/>
                  </a:cubicBezTo>
                  <a:lnTo>
                    <a:pt x="703" y="525"/>
                  </a:lnTo>
                  <a:cubicBezTo>
                    <a:pt x="703" y="620"/>
                    <a:pt x="774" y="703"/>
                    <a:pt x="881" y="703"/>
                  </a:cubicBezTo>
                  <a:cubicBezTo>
                    <a:pt x="976" y="703"/>
                    <a:pt x="1060" y="632"/>
                    <a:pt x="1060" y="525"/>
                  </a:cubicBezTo>
                  <a:lnTo>
                    <a:pt x="1060" y="358"/>
                  </a:lnTo>
                  <a:lnTo>
                    <a:pt x="1905" y="358"/>
                  </a:lnTo>
                  <a:lnTo>
                    <a:pt x="1905" y="1966"/>
                  </a:lnTo>
                  <a:lnTo>
                    <a:pt x="1060" y="1966"/>
                  </a:lnTo>
                  <a:lnTo>
                    <a:pt x="1060" y="1418"/>
                  </a:lnTo>
                  <a:cubicBezTo>
                    <a:pt x="1060" y="1323"/>
                    <a:pt x="976" y="1239"/>
                    <a:pt x="881" y="1239"/>
                  </a:cubicBezTo>
                  <a:cubicBezTo>
                    <a:pt x="786" y="1239"/>
                    <a:pt x="703" y="1311"/>
                    <a:pt x="703" y="1418"/>
                  </a:cubicBezTo>
                  <a:lnTo>
                    <a:pt x="703" y="2144"/>
                  </a:lnTo>
                  <a:cubicBezTo>
                    <a:pt x="703" y="2239"/>
                    <a:pt x="774" y="2323"/>
                    <a:pt x="881" y="2323"/>
                  </a:cubicBezTo>
                  <a:lnTo>
                    <a:pt x="1429" y="2323"/>
                  </a:lnTo>
                  <a:lnTo>
                    <a:pt x="1429" y="2656"/>
                  </a:lnTo>
                  <a:lnTo>
                    <a:pt x="905" y="2656"/>
                  </a:lnTo>
                  <a:cubicBezTo>
                    <a:pt x="405" y="2656"/>
                    <a:pt x="0" y="3049"/>
                    <a:pt x="0" y="3561"/>
                  </a:cubicBezTo>
                  <a:lnTo>
                    <a:pt x="0" y="9693"/>
                  </a:lnTo>
                  <a:cubicBezTo>
                    <a:pt x="0" y="10193"/>
                    <a:pt x="405" y="10598"/>
                    <a:pt x="905" y="10598"/>
                  </a:cubicBezTo>
                  <a:lnTo>
                    <a:pt x="3774" y="10598"/>
                  </a:lnTo>
                  <a:cubicBezTo>
                    <a:pt x="3882" y="10598"/>
                    <a:pt x="3953" y="10526"/>
                    <a:pt x="3953" y="10419"/>
                  </a:cubicBezTo>
                  <a:cubicBezTo>
                    <a:pt x="3953" y="10336"/>
                    <a:pt x="3882" y="10240"/>
                    <a:pt x="3774" y="10240"/>
                  </a:cubicBezTo>
                  <a:lnTo>
                    <a:pt x="905" y="10240"/>
                  </a:lnTo>
                  <a:cubicBezTo>
                    <a:pt x="595" y="10240"/>
                    <a:pt x="357" y="9990"/>
                    <a:pt x="357" y="9693"/>
                  </a:cubicBezTo>
                  <a:lnTo>
                    <a:pt x="357" y="3561"/>
                  </a:lnTo>
                  <a:cubicBezTo>
                    <a:pt x="357" y="3251"/>
                    <a:pt x="607" y="3013"/>
                    <a:pt x="905" y="3013"/>
                  </a:cubicBezTo>
                  <a:lnTo>
                    <a:pt x="5739" y="3013"/>
                  </a:lnTo>
                  <a:cubicBezTo>
                    <a:pt x="6060" y="3013"/>
                    <a:pt x="6298" y="3263"/>
                    <a:pt x="6298" y="3561"/>
                  </a:cubicBezTo>
                  <a:lnTo>
                    <a:pt x="6298" y="6359"/>
                  </a:lnTo>
                  <a:lnTo>
                    <a:pt x="6251" y="6407"/>
                  </a:lnTo>
                  <a:cubicBezTo>
                    <a:pt x="6191" y="6466"/>
                    <a:pt x="6132" y="6538"/>
                    <a:pt x="6072" y="6609"/>
                  </a:cubicBezTo>
                  <a:cubicBezTo>
                    <a:pt x="5917" y="6788"/>
                    <a:pt x="5941" y="6752"/>
                    <a:pt x="5787" y="7026"/>
                  </a:cubicBezTo>
                  <a:cubicBezTo>
                    <a:pt x="5715" y="7180"/>
                    <a:pt x="5679" y="7169"/>
                    <a:pt x="5584" y="7538"/>
                  </a:cubicBezTo>
                  <a:cubicBezTo>
                    <a:pt x="5584" y="7550"/>
                    <a:pt x="5477" y="7776"/>
                    <a:pt x="5477" y="8181"/>
                  </a:cubicBezTo>
                  <a:cubicBezTo>
                    <a:pt x="5477" y="8502"/>
                    <a:pt x="5536" y="8835"/>
                    <a:pt x="5667" y="9133"/>
                  </a:cubicBezTo>
                  <a:cubicBezTo>
                    <a:pt x="5703" y="9181"/>
                    <a:pt x="5727" y="9228"/>
                    <a:pt x="5763" y="9288"/>
                  </a:cubicBezTo>
                  <a:cubicBezTo>
                    <a:pt x="5917" y="9621"/>
                    <a:pt x="5906" y="9562"/>
                    <a:pt x="6037" y="9728"/>
                  </a:cubicBezTo>
                  <a:cubicBezTo>
                    <a:pt x="6096" y="9776"/>
                    <a:pt x="6144" y="9859"/>
                    <a:pt x="6203" y="9919"/>
                  </a:cubicBezTo>
                  <a:lnTo>
                    <a:pt x="6239" y="9943"/>
                  </a:lnTo>
                  <a:cubicBezTo>
                    <a:pt x="6144" y="10145"/>
                    <a:pt x="5953" y="10276"/>
                    <a:pt x="5727" y="10276"/>
                  </a:cubicBezTo>
                  <a:lnTo>
                    <a:pt x="4548" y="10276"/>
                  </a:lnTo>
                  <a:cubicBezTo>
                    <a:pt x="4465" y="10276"/>
                    <a:pt x="4370" y="10347"/>
                    <a:pt x="4370" y="10455"/>
                  </a:cubicBezTo>
                  <a:cubicBezTo>
                    <a:pt x="4370" y="10538"/>
                    <a:pt x="4453" y="10633"/>
                    <a:pt x="4548" y="10633"/>
                  </a:cubicBezTo>
                  <a:lnTo>
                    <a:pt x="5727" y="10633"/>
                  </a:lnTo>
                  <a:cubicBezTo>
                    <a:pt x="6060" y="10633"/>
                    <a:pt x="6358" y="10455"/>
                    <a:pt x="6501" y="10169"/>
                  </a:cubicBezTo>
                  <a:cubicBezTo>
                    <a:pt x="6931" y="10472"/>
                    <a:pt x="7425" y="10620"/>
                    <a:pt x="7915" y="10620"/>
                  </a:cubicBezTo>
                  <a:cubicBezTo>
                    <a:pt x="8523" y="10620"/>
                    <a:pt x="9123" y="10391"/>
                    <a:pt x="9585" y="9943"/>
                  </a:cubicBezTo>
                  <a:cubicBezTo>
                    <a:pt x="9606" y="9943"/>
                    <a:pt x="9627" y="9944"/>
                    <a:pt x="9648" y="9944"/>
                  </a:cubicBezTo>
                  <a:cubicBezTo>
                    <a:pt x="10702" y="9944"/>
                    <a:pt x="11549" y="9076"/>
                    <a:pt x="11549" y="8026"/>
                  </a:cubicBezTo>
                  <a:lnTo>
                    <a:pt x="11549" y="4847"/>
                  </a:lnTo>
                  <a:cubicBezTo>
                    <a:pt x="11561" y="3966"/>
                    <a:pt x="10978" y="3192"/>
                    <a:pt x="10144" y="2966"/>
                  </a:cubicBezTo>
                  <a:cubicBezTo>
                    <a:pt x="10132" y="2962"/>
                    <a:pt x="10118" y="2960"/>
                    <a:pt x="10105" y="2960"/>
                  </a:cubicBezTo>
                  <a:cubicBezTo>
                    <a:pt x="10031" y="2960"/>
                    <a:pt x="9952" y="3014"/>
                    <a:pt x="9942" y="3085"/>
                  </a:cubicBezTo>
                  <a:cubicBezTo>
                    <a:pt x="9906" y="3180"/>
                    <a:pt x="9966" y="3275"/>
                    <a:pt x="10061" y="3299"/>
                  </a:cubicBezTo>
                  <a:cubicBezTo>
                    <a:pt x="10740" y="3490"/>
                    <a:pt x="11204" y="4109"/>
                    <a:pt x="11204" y="4811"/>
                  </a:cubicBezTo>
                  <a:lnTo>
                    <a:pt x="11204" y="6228"/>
                  </a:lnTo>
                  <a:lnTo>
                    <a:pt x="9394" y="6228"/>
                  </a:lnTo>
                  <a:cubicBezTo>
                    <a:pt x="9251" y="6121"/>
                    <a:pt x="9275" y="6133"/>
                    <a:pt x="9120" y="6061"/>
                  </a:cubicBezTo>
                  <a:cubicBezTo>
                    <a:pt x="8882" y="5930"/>
                    <a:pt x="8894" y="5942"/>
                    <a:pt x="8704" y="5871"/>
                  </a:cubicBezTo>
                  <a:cubicBezTo>
                    <a:pt x="8465" y="5776"/>
                    <a:pt x="8454" y="5776"/>
                    <a:pt x="8239" y="5752"/>
                  </a:cubicBezTo>
                  <a:cubicBezTo>
                    <a:pt x="8180" y="5728"/>
                    <a:pt x="8120" y="5716"/>
                    <a:pt x="8061" y="5716"/>
                  </a:cubicBezTo>
                  <a:lnTo>
                    <a:pt x="8061" y="4799"/>
                  </a:lnTo>
                  <a:cubicBezTo>
                    <a:pt x="8061" y="4037"/>
                    <a:pt x="8620" y="3382"/>
                    <a:pt x="9358" y="3251"/>
                  </a:cubicBezTo>
                  <a:cubicBezTo>
                    <a:pt x="9454" y="3228"/>
                    <a:pt x="9525" y="3144"/>
                    <a:pt x="9513" y="3037"/>
                  </a:cubicBezTo>
                  <a:cubicBezTo>
                    <a:pt x="9491" y="2960"/>
                    <a:pt x="9418" y="2893"/>
                    <a:pt x="9322" y="2893"/>
                  </a:cubicBezTo>
                  <a:cubicBezTo>
                    <a:pt x="9315" y="2893"/>
                    <a:pt x="9307" y="2893"/>
                    <a:pt x="9299" y="2894"/>
                  </a:cubicBezTo>
                  <a:cubicBezTo>
                    <a:pt x="8382" y="3061"/>
                    <a:pt x="7727" y="3847"/>
                    <a:pt x="7727" y="4787"/>
                  </a:cubicBezTo>
                  <a:lnTo>
                    <a:pt x="7727" y="5716"/>
                  </a:lnTo>
                  <a:cubicBezTo>
                    <a:pt x="7322" y="5752"/>
                    <a:pt x="6965" y="5871"/>
                    <a:pt x="6632" y="6073"/>
                  </a:cubicBezTo>
                  <a:lnTo>
                    <a:pt x="6632" y="3549"/>
                  </a:lnTo>
                  <a:cubicBezTo>
                    <a:pt x="6632" y="3037"/>
                    <a:pt x="6239" y="2632"/>
                    <a:pt x="5727" y="2632"/>
                  </a:cubicBezTo>
                  <a:lnTo>
                    <a:pt x="5203" y="2632"/>
                  </a:lnTo>
                  <a:lnTo>
                    <a:pt x="5203" y="2311"/>
                  </a:lnTo>
                  <a:lnTo>
                    <a:pt x="5763" y="2311"/>
                  </a:lnTo>
                  <a:cubicBezTo>
                    <a:pt x="5846" y="2311"/>
                    <a:pt x="5941" y="2239"/>
                    <a:pt x="5941" y="2132"/>
                  </a:cubicBezTo>
                  <a:lnTo>
                    <a:pt x="5941" y="180"/>
                  </a:lnTo>
                  <a:cubicBezTo>
                    <a:pt x="5941" y="96"/>
                    <a:pt x="5858" y="1"/>
                    <a:pt x="57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24"/>
          <p:cNvGrpSpPr/>
          <p:nvPr/>
        </p:nvGrpSpPr>
        <p:grpSpPr>
          <a:xfrm>
            <a:off x="723942" y="3223204"/>
            <a:ext cx="1244039" cy="1244039"/>
            <a:chOff x="851762" y="3073379"/>
            <a:chExt cx="1244039" cy="1244039"/>
          </a:xfrm>
        </p:grpSpPr>
        <p:sp>
          <p:nvSpPr>
            <p:cNvPr id="467" name="Google Shape;467;p24"/>
            <p:cNvSpPr/>
            <p:nvPr/>
          </p:nvSpPr>
          <p:spPr>
            <a:xfrm>
              <a:off x="851762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4"/>
            <p:cNvSpPr/>
            <p:nvPr/>
          </p:nvSpPr>
          <p:spPr>
            <a:xfrm rot="10634211">
              <a:off x="895152" y="3116572"/>
              <a:ext cx="1157203" cy="1157571"/>
            </a:xfrm>
            <a:prstGeom prst="blockArc">
              <a:avLst>
                <a:gd name="adj1" fmla="val 5431384"/>
                <a:gd name="adj2" fmla="val 21599774"/>
                <a:gd name="adj3" fmla="val 849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69" name="Google Shape;469;p24"/>
          <p:cNvGrpSpPr/>
          <p:nvPr/>
        </p:nvGrpSpPr>
        <p:grpSpPr>
          <a:xfrm>
            <a:off x="1115679" y="3619570"/>
            <a:ext cx="460559" cy="451260"/>
            <a:chOff x="6657194" y="2434073"/>
            <a:chExt cx="375507" cy="367925"/>
          </a:xfrm>
        </p:grpSpPr>
        <p:sp>
          <p:nvSpPr>
            <p:cNvPr id="470" name="Google Shape;470;p24"/>
            <p:cNvSpPr/>
            <p:nvPr/>
          </p:nvSpPr>
          <p:spPr>
            <a:xfrm>
              <a:off x="6657194" y="2434073"/>
              <a:ext cx="190780" cy="367925"/>
            </a:xfrm>
            <a:custGeom>
              <a:avLst/>
              <a:gdLst/>
              <a:ahLst/>
              <a:cxnLst/>
              <a:rect l="l" t="t" r="r" b="b"/>
              <a:pathLst>
                <a:path w="5989" h="11550" extrusionOk="0">
                  <a:moveTo>
                    <a:pt x="3024" y="346"/>
                  </a:moveTo>
                  <a:cubicBezTo>
                    <a:pt x="4465" y="346"/>
                    <a:pt x="5644" y="1524"/>
                    <a:pt x="5644" y="2965"/>
                  </a:cubicBezTo>
                  <a:lnTo>
                    <a:pt x="5644" y="5596"/>
                  </a:lnTo>
                  <a:lnTo>
                    <a:pt x="2977" y="5596"/>
                  </a:lnTo>
                  <a:cubicBezTo>
                    <a:pt x="2893" y="5596"/>
                    <a:pt x="2810" y="5668"/>
                    <a:pt x="2810" y="5763"/>
                  </a:cubicBezTo>
                  <a:cubicBezTo>
                    <a:pt x="2810" y="5846"/>
                    <a:pt x="2893" y="5930"/>
                    <a:pt x="2977" y="5930"/>
                  </a:cubicBezTo>
                  <a:lnTo>
                    <a:pt x="5644" y="5930"/>
                  </a:lnTo>
                  <a:lnTo>
                    <a:pt x="5644" y="8561"/>
                  </a:lnTo>
                  <a:cubicBezTo>
                    <a:pt x="5644" y="10002"/>
                    <a:pt x="4465" y="11180"/>
                    <a:pt x="3024" y="11180"/>
                  </a:cubicBezTo>
                  <a:lnTo>
                    <a:pt x="2965" y="11180"/>
                  </a:lnTo>
                  <a:cubicBezTo>
                    <a:pt x="1524" y="11180"/>
                    <a:pt x="345" y="10002"/>
                    <a:pt x="345" y="8561"/>
                  </a:cubicBezTo>
                  <a:lnTo>
                    <a:pt x="345" y="5930"/>
                  </a:lnTo>
                  <a:lnTo>
                    <a:pt x="2119" y="5930"/>
                  </a:lnTo>
                  <a:cubicBezTo>
                    <a:pt x="2203" y="5930"/>
                    <a:pt x="2274" y="5846"/>
                    <a:pt x="2274" y="5763"/>
                  </a:cubicBezTo>
                  <a:cubicBezTo>
                    <a:pt x="2274" y="5668"/>
                    <a:pt x="2203" y="5596"/>
                    <a:pt x="2119" y="5596"/>
                  </a:cubicBezTo>
                  <a:lnTo>
                    <a:pt x="345" y="5596"/>
                  </a:lnTo>
                  <a:lnTo>
                    <a:pt x="345" y="2965"/>
                  </a:lnTo>
                  <a:cubicBezTo>
                    <a:pt x="345" y="1524"/>
                    <a:pt x="1524" y="346"/>
                    <a:pt x="2965" y="346"/>
                  </a:cubicBezTo>
                  <a:close/>
                  <a:moveTo>
                    <a:pt x="2965" y="0"/>
                  </a:moveTo>
                  <a:cubicBezTo>
                    <a:pt x="1322" y="0"/>
                    <a:pt x="0" y="1322"/>
                    <a:pt x="0" y="2965"/>
                  </a:cubicBezTo>
                  <a:lnTo>
                    <a:pt x="0" y="8585"/>
                  </a:lnTo>
                  <a:cubicBezTo>
                    <a:pt x="0" y="10228"/>
                    <a:pt x="1322" y="11550"/>
                    <a:pt x="2965" y="11550"/>
                  </a:cubicBezTo>
                  <a:lnTo>
                    <a:pt x="3024" y="11550"/>
                  </a:lnTo>
                  <a:cubicBezTo>
                    <a:pt x="4655" y="11550"/>
                    <a:pt x="5989" y="10228"/>
                    <a:pt x="5989" y="8585"/>
                  </a:cubicBezTo>
                  <a:lnTo>
                    <a:pt x="5989" y="2953"/>
                  </a:lnTo>
                  <a:cubicBezTo>
                    <a:pt x="5965" y="1322"/>
                    <a:pt x="4644" y="0"/>
                    <a:pt x="30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4"/>
            <p:cNvSpPr/>
            <p:nvPr/>
          </p:nvSpPr>
          <p:spPr>
            <a:xfrm>
              <a:off x="6854409" y="2464399"/>
              <a:ext cx="178292" cy="162365"/>
            </a:xfrm>
            <a:custGeom>
              <a:avLst/>
              <a:gdLst/>
              <a:ahLst/>
              <a:cxnLst/>
              <a:rect l="l" t="t" r="r" b="b"/>
              <a:pathLst>
                <a:path w="5597" h="5097" extrusionOk="0">
                  <a:moveTo>
                    <a:pt x="2807" y="346"/>
                  </a:moveTo>
                  <a:cubicBezTo>
                    <a:pt x="3371" y="346"/>
                    <a:pt x="3933" y="564"/>
                    <a:pt x="4358" y="1001"/>
                  </a:cubicBezTo>
                  <a:cubicBezTo>
                    <a:pt x="5180" y="1835"/>
                    <a:pt x="5227" y="3132"/>
                    <a:pt x="4477" y="3990"/>
                  </a:cubicBezTo>
                  <a:lnTo>
                    <a:pt x="3441" y="2954"/>
                  </a:lnTo>
                  <a:cubicBezTo>
                    <a:pt x="3411" y="2924"/>
                    <a:pt x="3367" y="2909"/>
                    <a:pt x="3322" y="2909"/>
                  </a:cubicBezTo>
                  <a:cubicBezTo>
                    <a:pt x="3278" y="2909"/>
                    <a:pt x="3233" y="2924"/>
                    <a:pt x="3203" y="2954"/>
                  </a:cubicBezTo>
                  <a:cubicBezTo>
                    <a:pt x="3144" y="3013"/>
                    <a:pt x="3144" y="3132"/>
                    <a:pt x="3203" y="3192"/>
                  </a:cubicBezTo>
                  <a:lnTo>
                    <a:pt x="4239" y="4228"/>
                  </a:lnTo>
                  <a:cubicBezTo>
                    <a:pt x="3831" y="4584"/>
                    <a:pt x="3321" y="4763"/>
                    <a:pt x="2810" y="4763"/>
                  </a:cubicBezTo>
                  <a:cubicBezTo>
                    <a:pt x="2246" y="4763"/>
                    <a:pt x="1681" y="4546"/>
                    <a:pt x="1250" y="4109"/>
                  </a:cubicBezTo>
                  <a:cubicBezTo>
                    <a:pt x="417" y="3287"/>
                    <a:pt x="393" y="1977"/>
                    <a:pt x="1131" y="1120"/>
                  </a:cubicBezTo>
                  <a:lnTo>
                    <a:pt x="1131" y="1120"/>
                  </a:lnTo>
                  <a:lnTo>
                    <a:pt x="2679" y="2668"/>
                  </a:lnTo>
                  <a:cubicBezTo>
                    <a:pt x="2709" y="2698"/>
                    <a:pt x="2754" y="2713"/>
                    <a:pt x="2798" y="2713"/>
                  </a:cubicBezTo>
                  <a:cubicBezTo>
                    <a:pt x="2843" y="2713"/>
                    <a:pt x="2888" y="2698"/>
                    <a:pt x="2917" y="2668"/>
                  </a:cubicBezTo>
                  <a:cubicBezTo>
                    <a:pt x="2977" y="2608"/>
                    <a:pt x="2977" y="2489"/>
                    <a:pt x="2917" y="2430"/>
                  </a:cubicBezTo>
                  <a:lnTo>
                    <a:pt x="1370" y="882"/>
                  </a:lnTo>
                  <a:cubicBezTo>
                    <a:pt x="1783" y="525"/>
                    <a:pt x="2296" y="346"/>
                    <a:pt x="2807" y="346"/>
                  </a:cubicBezTo>
                  <a:close/>
                  <a:moveTo>
                    <a:pt x="2803" y="1"/>
                  </a:moveTo>
                  <a:cubicBezTo>
                    <a:pt x="2152" y="1"/>
                    <a:pt x="1501" y="251"/>
                    <a:pt x="1000" y="751"/>
                  </a:cubicBezTo>
                  <a:cubicBezTo>
                    <a:pt x="0" y="1739"/>
                    <a:pt x="0" y="3347"/>
                    <a:pt x="1000" y="4347"/>
                  </a:cubicBezTo>
                  <a:cubicBezTo>
                    <a:pt x="1501" y="4847"/>
                    <a:pt x="2152" y="5097"/>
                    <a:pt x="2803" y="5097"/>
                  </a:cubicBezTo>
                  <a:cubicBezTo>
                    <a:pt x="3453" y="5097"/>
                    <a:pt x="4102" y="4847"/>
                    <a:pt x="4596" y="4347"/>
                  </a:cubicBezTo>
                  <a:cubicBezTo>
                    <a:pt x="5596" y="3347"/>
                    <a:pt x="5596" y="1739"/>
                    <a:pt x="4596" y="751"/>
                  </a:cubicBezTo>
                  <a:cubicBezTo>
                    <a:pt x="4102" y="251"/>
                    <a:pt x="3453" y="1"/>
                    <a:pt x="28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4"/>
            <p:cNvSpPr/>
            <p:nvPr/>
          </p:nvSpPr>
          <p:spPr>
            <a:xfrm>
              <a:off x="6854409" y="2631288"/>
              <a:ext cx="177528" cy="162365"/>
            </a:xfrm>
            <a:custGeom>
              <a:avLst/>
              <a:gdLst/>
              <a:ahLst/>
              <a:cxnLst/>
              <a:rect l="l" t="t" r="r" b="b"/>
              <a:pathLst>
                <a:path w="5573" h="5097" extrusionOk="0">
                  <a:moveTo>
                    <a:pt x="2805" y="338"/>
                  </a:moveTo>
                  <a:cubicBezTo>
                    <a:pt x="3314" y="338"/>
                    <a:pt x="3821" y="515"/>
                    <a:pt x="4227" y="870"/>
                  </a:cubicBezTo>
                  <a:lnTo>
                    <a:pt x="1120" y="3977"/>
                  </a:lnTo>
                  <a:cubicBezTo>
                    <a:pt x="393" y="3108"/>
                    <a:pt x="417" y="1799"/>
                    <a:pt x="1239" y="989"/>
                  </a:cubicBezTo>
                  <a:cubicBezTo>
                    <a:pt x="1671" y="556"/>
                    <a:pt x="2239" y="338"/>
                    <a:pt x="2805" y="338"/>
                  </a:cubicBezTo>
                  <a:close/>
                  <a:moveTo>
                    <a:pt x="2803" y="1"/>
                  </a:moveTo>
                  <a:cubicBezTo>
                    <a:pt x="2152" y="1"/>
                    <a:pt x="1501" y="251"/>
                    <a:pt x="1000" y="751"/>
                  </a:cubicBezTo>
                  <a:cubicBezTo>
                    <a:pt x="0" y="1739"/>
                    <a:pt x="0" y="3346"/>
                    <a:pt x="1000" y="4346"/>
                  </a:cubicBezTo>
                  <a:cubicBezTo>
                    <a:pt x="1501" y="4847"/>
                    <a:pt x="2152" y="5097"/>
                    <a:pt x="2803" y="5097"/>
                  </a:cubicBezTo>
                  <a:cubicBezTo>
                    <a:pt x="3453" y="5097"/>
                    <a:pt x="4102" y="4847"/>
                    <a:pt x="4596" y="4346"/>
                  </a:cubicBezTo>
                  <a:cubicBezTo>
                    <a:pt x="4656" y="4287"/>
                    <a:pt x="4656" y="4168"/>
                    <a:pt x="4596" y="4108"/>
                  </a:cubicBezTo>
                  <a:cubicBezTo>
                    <a:pt x="4566" y="4079"/>
                    <a:pt x="4522" y="4064"/>
                    <a:pt x="4477" y="4064"/>
                  </a:cubicBezTo>
                  <a:cubicBezTo>
                    <a:pt x="4432" y="4064"/>
                    <a:pt x="4388" y="4079"/>
                    <a:pt x="4358" y="4108"/>
                  </a:cubicBezTo>
                  <a:cubicBezTo>
                    <a:pt x="3933" y="4540"/>
                    <a:pt x="3370" y="4754"/>
                    <a:pt x="2806" y="4754"/>
                  </a:cubicBezTo>
                  <a:cubicBezTo>
                    <a:pt x="2295" y="4754"/>
                    <a:pt x="1783" y="4578"/>
                    <a:pt x="1370" y="4227"/>
                  </a:cubicBezTo>
                  <a:lnTo>
                    <a:pt x="2417" y="3180"/>
                  </a:lnTo>
                  <a:lnTo>
                    <a:pt x="4477" y="1120"/>
                  </a:lnTo>
                  <a:cubicBezTo>
                    <a:pt x="5060" y="1799"/>
                    <a:pt x="5180" y="2775"/>
                    <a:pt x="4763" y="3573"/>
                  </a:cubicBezTo>
                  <a:cubicBezTo>
                    <a:pt x="4715" y="3668"/>
                    <a:pt x="4751" y="3751"/>
                    <a:pt x="4834" y="3799"/>
                  </a:cubicBezTo>
                  <a:cubicBezTo>
                    <a:pt x="4863" y="3813"/>
                    <a:pt x="4890" y="3820"/>
                    <a:pt x="4916" y="3820"/>
                  </a:cubicBezTo>
                  <a:cubicBezTo>
                    <a:pt x="4976" y="3820"/>
                    <a:pt x="5027" y="3782"/>
                    <a:pt x="5060" y="3715"/>
                  </a:cubicBezTo>
                  <a:cubicBezTo>
                    <a:pt x="5572" y="2739"/>
                    <a:pt x="5406" y="1537"/>
                    <a:pt x="4596" y="751"/>
                  </a:cubicBezTo>
                  <a:cubicBezTo>
                    <a:pt x="4102" y="251"/>
                    <a:pt x="3453" y="1"/>
                    <a:pt x="28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24"/>
          <p:cNvGrpSpPr/>
          <p:nvPr/>
        </p:nvGrpSpPr>
        <p:grpSpPr>
          <a:xfrm>
            <a:off x="2196580" y="3350310"/>
            <a:ext cx="2100116" cy="989826"/>
            <a:chOff x="2273150" y="3489923"/>
            <a:chExt cx="2100116" cy="989826"/>
          </a:xfrm>
        </p:grpSpPr>
        <p:sp>
          <p:nvSpPr>
            <p:cNvPr id="474" name="Google Shape;474;p24"/>
            <p:cNvSpPr txBox="1"/>
            <p:nvPr/>
          </p:nvSpPr>
          <p:spPr>
            <a:xfrm>
              <a:off x="2273150" y="3782549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86% of stroke-related fatalities occur in low and middle-income community</a:t>
              </a:r>
              <a:endParaRPr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5" name="Google Shape;475;p24"/>
            <p:cNvSpPr/>
            <p:nvPr/>
          </p:nvSpPr>
          <p:spPr>
            <a:xfrm>
              <a:off x="2273150" y="3489923"/>
              <a:ext cx="2100116" cy="273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MY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Helping people need</a:t>
              </a:r>
            </a:p>
          </p:txBody>
        </p:sp>
      </p:grpSp>
      <p:grpSp>
        <p:nvGrpSpPr>
          <p:cNvPr id="476" name="Google Shape;476;p24"/>
          <p:cNvGrpSpPr/>
          <p:nvPr/>
        </p:nvGrpSpPr>
        <p:grpSpPr>
          <a:xfrm>
            <a:off x="2196579" y="1543158"/>
            <a:ext cx="2100117" cy="989826"/>
            <a:chOff x="2273149" y="3489925"/>
            <a:chExt cx="2100117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Allowing people make stroke predictions using simple data and platforms</a:t>
              </a:r>
              <a:endParaRPr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49" y="3489925"/>
              <a:ext cx="2100117" cy="273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Highly Accessible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79" name="Google Shape;479;p24"/>
          <p:cNvGrpSpPr/>
          <p:nvPr/>
        </p:nvGrpSpPr>
        <p:grpSpPr>
          <a:xfrm>
            <a:off x="6427364" y="2233377"/>
            <a:ext cx="2185693" cy="1029154"/>
            <a:chOff x="2273149" y="3489923"/>
            <a:chExt cx="2185693" cy="1029154"/>
          </a:xfrm>
        </p:grpSpPr>
        <p:sp>
          <p:nvSpPr>
            <p:cNvPr id="480" name="Google Shape;480;p24"/>
            <p:cNvSpPr txBox="1"/>
            <p:nvPr/>
          </p:nvSpPr>
          <p:spPr>
            <a:xfrm>
              <a:off x="2273150" y="3821877"/>
              <a:ext cx="2185692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This prediction technology could be implemented to wearable devices, mobile phone, etc.</a:t>
              </a:r>
              <a:endParaRPr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1" name="Google Shape;481;p24"/>
            <p:cNvSpPr/>
            <p:nvPr/>
          </p:nvSpPr>
          <p:spPr>
            <a:xfrm>
              <a:off x="2273149" y="3489923"/>
              <a:ext cx="2185693" cy="273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Fully Implementation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60CFF-CC22-FD55-43F8-E84916261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6346" y="1929470"/>
            <a:ext cx="4818565" cy="841800"/>
          </a:xfrm>
        </p:spPr>
        <p:txBody>
          <a:bodyPr/>
          <a:lstStyle/>
          <a:p>
            <a:r>
              <a:rPr lang="en-US" sz="7000"/>
              <a:t>THANK YOU</a:t>
            </a:r>
            <a:endParaRPr lang="en-MY" sz="70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F2FE52D-D538-4BA3-7D03-8B7B5A867D9B}"/>
              </a:ext>
            </a:extLst>
          </p:cNvPr>
          <p:cNvSpPr txBox="1">
            <a:spLocks/>
          </p:cNvSpPr>
          <p:nvPr/>
        </p:nvSpPr>
        <p:spPr>
          <a:xfrm>
            <a:off x="2162715" y="2087540"/>
            <a:ext cx="4818565" cy="841800"/>
          </a:xfrm>
          <a:prstGeom prst="rect">
            <a:avLst/>
          </a:prstGeom>
          <a:noFill/>
          <a:ln>
            <a:noFill/>
          </a:ln>
          <a:effectLst>
            <a:outerShdw blurRad="152400" dir="5400000" sx="80000" sy="80000" algn="ctr" rotWithShape="0">
              <a:srgbClr val="000000">
                <a:alpha val="58000"/>
              </a:srgbClr>
            </a:outerShdw>
            <a:reflection stA="57000" endPos="65000" dist="50800" dir="5400000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7000" dirty="0">
                <a:blipFill>
                  <a:blip r:embed="rId2"/>
                  <a:stretch>
                    <a:fillRect/>
                  </a:stretch>
                </a:blipFill>
              </a:rPr>
              <a:t>THANK YOU</a:t>
            </a:r>
            <a:endParaRPr lang="en-MY" sz="7000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</p:spTree>
    <p:extLst>
      <p:ext uri="{BB962C8B-B14F-4D97-AF65-F5344CB8AC3E}">
        <p14:creationId xmlns:p14="http://schemas.microsoft.com/office/powerpoint/2010/main" val="42164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43;p24">
            <a:extLst>
              <a:ext uri="{FF2B5EF4-FFF2-40B4-BE49-F238E27FC236}">
                <a16:creationId xmlns:a16="http://schemas.microsoft.com/office/drawing/2014/main" id="{AD88505E-821A-276D-0920-D5CAF0C76CF7}"/>
              </a:ext>
            </a:extLst>
          </p:cNvPr>
          <p:cNvSpPr txBox="1">
            <a:spLocks/>
          </p:cNvSpPr>
          <p:nvPr/>
        </p:nvSpPr>
        <p:spPr>
          <a:xfrm>
            <a:off x="2489162" y="171187"/>
            <a:ext cx="4165675" cy="768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MY" sz="2500">
                <a:solidFill>
                  <a:schemeClr val="dk1"/>
                </a:solidFill>
              </a:rPr>
              <a:t>Aim / Objectives / Deliverables</a:t>
            </a:r>
          </a:p>
        </p:txBody>
      </p:sp>
      <p:grpSp>
        <p:nvGrpSpPr>
          <p:cNvPr id="26" name="Google Shape;473;p24">
            <a:extLst>
              <a:ext uri="{FF2B5EF4-FFF2-40B4-BE49-F238E27FC236}">
                <a16:creationId xmlns:a16="http://schemas.microsoft.com/office/drawing/2014/main" id="{8C5085A3-708A-A6CE-D0F0-038DA4979FC9}"/>
              </a:ext>
            </a:extLst>
          </p:cNvPr>
          <p:cNvGrpSpPr/>
          <p:nvPr/>
        </p:nvGrpSpPr>
        <p:grpSpPr>
          <a:xfrm>
            <a:off x="6289195" y="2967978"/>
            <a:ext cx="1982494" cy="1336043"/>
            <a:chOff x="2141345" y="3401928"/>
            <a:chExt cx="1982494" cy="1336043"/>
          </a:xfrm>
        </p:grpSpPr>
        <p:sp>
          <p:nvSpPr>
            <p:cNvPr id="27" name="Google Shape;474;p24">
              <a:extLst>
                <a:ext uri="{FF2B5EF4-FFF2-40B4-BE49-F238E27FC236}">
                  <a16:creationId xmlns:a16="http://schemas.microsoft.com/office/drawing/2014/main" id="{D162B92E-F1FE-A8B9-C3BE-937BFDC2BB47}"/>
                </a:ext>
              </a:extLst>
            </p:cNvPr>
            <p:cNvSpPr txBox="1"/>
            <p:nvPr/>
          </p:nvSpPr>
          <p:spPr>
            <a:xfrm>
              <a:off x="2141345" y="3913623"/>
              <a:ext cx="1982494" cy="8243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just"/>
              <a:r>
                <a:rPr lang="en-US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Identify the simplest indicators that lead to stroke.</a:t>
              </a: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" name="Google Shape;475;p24">
              <a:extLst>
                <a:ext uri="{FF2B5EF4-FFF2-40B4-BE49-F238E27FC236}">
                  <a16:creationId xmlns:a16="http://schemas.microsoft.com/office/drawing/2014/main" id="{F794F078-A8D0-E72C-A5F5-AF6E93D5122C}"/>
                </a:ext>
              </a:extLst>
            </p:cNvPr>
            <p:cNvSpPr/>
            <p:nvPr/>
          </p:nvSpPr>
          <p:spPr>
            <a:xfrm>
              <a:off x="2190292" y="3401928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MY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Objective </a:t>
              </a: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9" name="Google Shape;476;p24">
            <a:extLst>
              <a:ext uri="{FF2B5EF4-FFF2-40B4-BE49-F238E27FC236}">
                <a16:creationId xmlns:a16="http://schemas.microsoft.com/office/drawing/2014/main" id="{136B5EC2-63EC-2271-B23A-E913D99F2C7E}"/>
              </a:ext>
            </a:extLst>
          </p:cNvPr>
          <p:cNvGrpSpPr/>
          <p:nvPr/>
        </p:nvGrpSpPr>
        <p:grpSpPr>
          <a:xfrm>
            <a:off x="1133425" y="2967978"/>
            <a:ext cx="1884600" cy="1510589"/>
            <a:chOff x="777724" y="4406754"/>
            <a:chExt cx="1884600" cy="1510589"/>
          </a:xfrm>
        </p:grpSpPr>
        <p:sp>
          <p:nvSpPr>
            <p:cNvPr id="30" name="Google Shape;477;p24">
              <a:extLst>
                <a:ext uri="{FF2B5EF4-FFF2-40B4-BE49-F238E27FC236}">
                  <a16:creationId xmlns:a16="http://schemas.microsoft.com/office/drawing/2014/main" id="{39EB34F3-A879-4482-13BF-6CB50CC9D819}"/>
                </a:ext>
              </a:extLst>
            </p:cNvPr>
            <p:cNvSpPr txBox="1"/>
            <p:nvPr/>
          </p:nvSpPr>
          <p:spPr>
            <a:xfrm>
              <a:off x="777724" y="4917471"/>
              <a:ext cx="1884600" cy="9998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To predict the likelihood of stroke risk cases happening by using simple data.</a:t>
              </a: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" name="Google Shape;478;p24">
              <a:extLst>
                <a:ext uri="{FF2B5EF4-FFF2-40B4-BE49-F238E27FC236}">
                  <a16:creationId xmlns:a16="http://schemas.microsoft.com/office/drawing/2014/main" id="{4B0BD45F-FA5B-E346-13BA-2717649DABCA}"/>
                </a:ext>
              </a:extLst>
            </p:cNvPr>
            <p:cNvSpPr/>
            <p:nvPr/>
          </p:nvSpPr>
          <p:spPr>
            <a:xfrm>
              <a:off x="777724" y="4406754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Objective 1</a:t>
              </a: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2" name="Google Shape;482;p24">
            <a:extLst>
              <a:ext uri="{FF2B5EF4-FFF2-40B4-BE49-F238E27FC236}">
                <a16:creationId xmlns:a16="http://schemas.microsoft.com/office/drawing/2014/main" id="{24DEB3C5-8D34-E807-6114-50C34B5E2EFE}"/>
              </a:ext>
            </a:extLst>
          </p:cNvPr>
          <p:cNvGrpSpPr/>
          <p:nvPr/>
        </p:nvGrpSpPr>
        <p:grpSpPr>
          <a:xfrm>
            <a:off x="3711310" y="2967978"/>
            <a:ext cx="2027284" cy="1511566"/>
            <a:chOff x="2273150" y="3401928"/>
            <a:chExt cx="2027284" cy="1511566"/>
          </a:xfrm>
        </p:grpSpPr>
        <p:sp>
          <p:nvSpPr>
            <p:cNvPr id="33" name="Google Shape;483;p24">
              <a:extLst>
                <a:ext uri="{FF2B5EF4-FFF2-40B4-BE49-F238E27FC236}">
                  <a16:creationId xmlns:a16="http://schemas.microsoft.com/office/drawing/2014/main" id="{9DE281D3-4F96-FF50-3F43-0B514A171383}"/>
                </a:ext>
              </a:extLst>
            </p:cNvPr>
            <p:cNvSpPr txBox="1"/>
            <p:nvPr/>
          </p:nvSpPr>
          <p:spPr>
            <a:xfrm>
              <a:off x="2273150" y="3913623"/>
              <a:ext cx="2027284" cy="9998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just"/>
              <a:r>
                <a:rPr lang="en-US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To develop an interface that can be used by anyone to make stroke prediction.</a:t>
              </a: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" name="Google Shape;484;p24">
              <a:extLst>
                <a:ext uri="{FF2B5EF4-FFF2-40B4-BE49-F238E27FC236}">
                  <a16:creationId xmlns:a16="http://schemas.microsoft.com/office/drawing/2014/main" id="{45BE526C-D7CA-2297-C673-1954BC0B013B}"/>
                </a:ext>
              </a:extLst>
            </p:cNvPr>
            <p:cNvSpPr/>
            <p:nvPr/>
          </p:nvSpPr>
          <p:spPr>
            <a:xfrm>
              <a:off x="2273150" y="3401928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MY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Objective 2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2DDA96C-0CBD-EFFF-3968-800854063AFE}"/>
              </a:ext>
            </a:extLst>
          </p:cNvPr>
          <p:cNvGrpSpPr/>
          <p:nvPr/>
        </p:nvGrpSpPr>
        <p:grpSpPr>
          <a:xfrm>
            <a:off x="3971998" y="1452821"/>
            <a:ext cx="1244039" cy="1244039"/>
            <a:chOff x="4890617" y="1543052"/>
            <a:chExt cx="1244039" cy="1244039"/>
          </a:xfrm>
        </p:grpSpPr>
        <p:grpSp>
          <p:nvGrpSpPr>
            <p:cNvPr id="8" name="Google Shape;455;p24">
              <a:extLst>
                <a:ext uri="{FF2B5EF4-FFF2-40B4-BE49-F238E27FC236}">
                  <a16:creationId xmlns:a16="http://schemas.microsoft.com/office/drawing/2014/main" id="{DE918035-E1BB-59B6-5FEC-FA88D5725E77}"/>
                </a:ext>
              </a:extLst>
            </p:cNvPr>
            <p:cNvGrpSpPr/>
            <p:nvPr/>
          </p:nvGrpSpPr>
          <p:grpSpPr>
            <a:xfrm>
              <a:off x="4890617" y="1543052"/>
              <a:ext cx="1244039" cy="1244039"/>
              <a:chOff x="4935067" y="1342427"/>
              <a:chExt cx="1244039" cy="1244039"/>
            </a:xfrm>
          </p:grpSpPr>
          <p:sp>
            <p:nvSpPr>
              <p:cNvPr id="9" name="Google Shape;456;p24">
                <a:extLst>
                  <a:ext uri="{FF2B5EF4-FFF2-40B4-BE49-F238E27FC236}">
                    <a16:creationId xmlns:a16="http://schemas.microsoft.com/office/drawing/2014/main" id="{D834396D-133A-3CD8-B341-A0205DE01E96}"/>
                  </a:ext>
                </a:extLst>
              </p:cNvPr>
              <p:cNvSpPr/>
              <p:nvPr/>
            </p:nvSpPr>
            <p:spPr>
              <a:xfrm>
                <a:off x="4935067" y="1342427"/>
                <a:ext cx="1244039" cy="1244039"/>
              </a:xfrm>
              <a:prstGeom prst="donut">
                <a:avLst>
                  <a:gd name="adj" fmla="val 15028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457;p24">
                <a:extLst>
                  <a:ext uri="{FF2B5EF4-FFF2-40B4-BE49-F238E27FC236}">
                    <a16:creationId xmlns:a16="http://schemas.microsoft.com/office/drawing/2014/main" id="{CA233CC1-1B9F-F51A-C618-C3751F7C1D99}"/>
                  </a:ext>
                </a:extLst>
              </p:cNvPr>
              <p:cNvSpPr/>
              <p:nvPr/>
            </p:nvSpPr>
            <p:spPr>
              <a:xfrm>
                <a:off x="4978457" y="1385620"/>
                <a:ext cx="1157203" cy="1157571"/>
              </a:xfrm>
              <a:prstGeom prst="blockArc">
                <a:avLst>
                  <a:gd name="adj1" fmla="val 16012494"/>
                  <a:gd name="adj2" fmla="val 9192324"/>
                  <a:gd name="adj3" fmla="val 86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0" name="Graphic 39" descr="Tools with solid fill">
              <a:extLst>
                <a:ext uri="{FF2B5EF4-FFF2-40B4-BE49-F238E27FC236}">
                  <a16:creationId xmlns:a16="http://schemas.microsoft.com/office/drawing/2014/main" id="{4629F7B7-1004-4DFF-140F-1BD99CBB3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77975" y="1944058"/>
              <a:ext cx="469266" cy="469266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A3811F0-26E0-03F2-0E2B-02C3FEB16014}"/>
              </a:ext>
            </a:extLst>
          </p:cNvPr>
          <p:cNvGrpSpPr/>
          <p:nvPr/>
        </p:nvGrpSpPr>
        <p:grpSpPr>
          <a:xfrm>
            <a:off x="6661476" y="1444079"/>
            <a:ext cx="1244039" cy="1244039"/>
            <a:chOff x="2777418" y="3390349"/>
            <a:chExt cx="1244039" cy="1244039"/>
          </a:xfrm>
        </p:grpSpPr>
        <p:grpSp>
          <p:nvGrpSpPr>
            <p:cNvPr id="19" name="Google Shape;466;p24">
              <a:extLst>
                <a:ext uri="{FF2B5EF4-FFF2-40B4-BE49-F238E27FC236}">
                  <a16:creationId xmlns:a16="http://schemas.microsoft.com/office/drawing/2014/main" id="{4AAB080B-1D81-3028-EF3D-3C0B8C35FF55}"/>
                </a:ext>
              </a:extLst>
            </p:cNvPr>
            <p:cNvGrpSpPr/>
            <p:nvPr/>
          </p:nvGrpSpPr>
          <p:grpSpPr>
            <a:xfrm>
              <a:off x="2777418" y="3390349"/>
              <a:ext cx="1244039" cy="1244039"/>
              <a:chOff x="851762" y="3073379"/>
              <a:chExt cx="1244039" cy="1244039"/>
            </a:xfrm>
          </p:grpSpPr>
          <p:sp>
            <p:nvSpPr>
              <p:cNvPr id="20" name="Google Shape;467;p24">
                <a:extLst>
                  <a:ext uri="{FF2B5EF4-FFF2-40B4-BE49-F238E27FC236}">
                    <a16:creationId xmlns:a16="http://schemas.microsoft.com/office/drawing/2014/main" id="{F6F276E1-D76F-0445-4AEC-97701CC93E75}"/>
                  </a:ext>
                </a:extLst>
              </p:cNvPr>
              <p:cNvSpPr/>
              <p:nvPr/>
            </p:nvSpPr>
            <p:spPr>
              <a:xfrm>
                <a:off x="851762" y="3073379"/>
                <a:ext cx="1244039" cy="1244039"/>
              </a:xfrm>
              <a:prstGeom prst="donut">
                <a:avLst>
                  <a:gd name="adj" fmla="val 15028"/>
                </a:avLst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68;p24">
                <a:extLst>
                  <a:ext uri="{FF2B5EF4-FFF2-40B4-BE49-F238E27FC236}">
                    <a16:creationId xmlns:a16="http://schemas.microsoft.com/office/drawing/2014/main" id="{415B4A9C-D191-4B8A-8E2D-5A884764B836}"/>
                  </a:ext>
                </a:extLst>
              </p:cNvPr>
              <p:cNvSpPr/>
              <p:nvPr/>
            </p:nvSpPr>
            <p:spPr>
              <a:xfrm rot="10800000">
                <a:off x="895152" y="3116572"/>
                <a:ext cx="1157203" cy="1157571"/>
              </a:xfrm>
              <a:prstGeom prst="blockArc">
                <a:avLst>
                  <a:gd name="adj1" fmla="val 5431384"/>
                  <a:gd name="adj2" fmla="val 5313398"/>
                  <a:gd name="adj3" fmla="val 8542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2" name="Graphic 41" descr="Steering Wheel with solid fill">
              <a:extLst>
                <a:ext uri="{FF2B5EF4-FFF2-40B4-BE49-F238E27FC236}">
                  <a16:creationId xmlns:a16="http://schemas.microsoft.com/office/drawing/2014/main" id="{EB7758C4-9371-F232-A2E1-52BF5CC85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14743" y="3746905"/>
              <a:ext cx="563283" cy="563283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1668769-FEF2-60B8-33B2-24DB1204ECA8}"/>
              </a:ext>
            </a:extLst>
          </p:cNvPr>
          <p:cNvGrpSpPr/>
          <p:nvPr/>
        </p:nvGrpSpPr>
        <p:grpSpPr>
          <a:xfrm>
            <a:off x="1415761" y="1451843"/>
            <a:ext cx="1244039" cy="1244039"/>
            <a:chOff x="807312" y="1543052"/>
            <a:chExt cx="1244039" cy="1244039"/>
          </a:xfrm>
        </p:grpSpPr>
        <p:grpSp>
          <p:nvGrpSpPr>
            <p:cNvPr id="4" name="Google Shape;444;p24">
              <a:extLst>
                <a:ext uri="{FF2B5EF4-FFF2-40B4-BE49-F238E27FC236}">
                  <a16:creationId xmlns:a16="http://schemas.microsoft.com/office/drawing/2014/main" id="{21608B19-9A6E-C6E2-C050-BC0716A329F7}"/>
                </a:ext>
              </a:extLst>
            </p:cNvPr>
            <p:cNvGrpSpPr/>
            <p:nvPr/>
          </p:nvGrpSpPr>
          <p:grpSpPr>
            <a:xfrm>
              <a:off x="807312" y="1543052"/>
              <a:ext cx="1244039" cy="1244039"/>
              <a:chOff x="851762" y="1342427"/>
              <a:chExt cx="1244039" cy="1244039"/>
            </a:xfrm>
          </p:grpSpPr>
          <p:sp>
            <p:nvSpPr>
              <p:cNvPr id="5" name="Google Shape;445;p24">
                <a:extLst>
                  <a:ext uri="{FF2B5EF4-FFF2-40B4-BE49-F238E27FC236}">
                    <a16:creationId xmlns:a16="http://schemas.microsoft.com/office/drawing/2014/main" id="{7A29DF65-48CA-6335-1332-3B7216DC8315}"/>
                  </a:ext>
                </a:extLst>
              </p:cNvPr>
              <p:cNvSpPr/>
              <p:nvPr/>
            </p:nvSpPr>
            <p:spPr>
              <a:xfrm>
                <a:off x="851762" y="1342427"/>
                <a:ext cx="1244039" cy="1244039"/>
              </a:xfrm>
              <a:prstGeom prst="donut">
                <a:avLst>
                  <a:gd name="adj" fmla="val 15028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446;p24">
                <a:extLst>
                  <a:ext uri="{FF2B5EF4-FFF2-40B4-BE49-F238E27FC236}">
                    <a16:creationId xmlns:a16="http://schemas.microsoft.com/office/drawing/2014/main" id="{C4CE8D4B-32F2-B9F8-CADF-9BEB8E804734}"/>
                  </a:ext>
                </a:extLst>
              </p:cNvPr>
              <p:cNvSpPr/>
              <p:nvPr/>
            </p:nvSpPr>
            <p:spPr>
              <a:xfrm>
                <a:off x="895152" y="1385620"/>
                <a:ext cx="1157203" cy="1157571"/>
              </a:xfrm>
              <a:prstGeom prst="blockArc">
                <a:avLst>
                  <a:gd name="adj1" fmla="val 16358839"/>
                  <a:gd name="adj2" fmla="val 2744225"/>
                  <a:gd name="adj3" fmla="val 8625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8" name="Graphic 37" descr="Research with solid fill">
              <a:extLst>
                <a:ext uri="{FF2B5EF4-FFF2-40B4-BE49-F238E27FC236}">
                  <a16:creationId xmlns:a16="http://schemas.microsoft.com/office/drawing/2014/main" id="{1AA10B1A-1585-7E3D-0BB5-F9BDD590F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88653" y="1925332"/>
              <a:ext cx="487992" cy="487992"/>
            </a:xfrm>
            <a:prstGeom prst="rect">
              <a:avLst/>
            </a:prstGeom>
          </p:spPr>
        </p:pic>
      </p:grpSp>
      <p:pic>
        <p:nvPicPr>
          <p:cNvPr id="7" name="Graphic 6" descr="Bullseye with solid fill">
            <a:extLst>
              <a:ext uri="{FF2B5EF4-FFF2-40B4-BE49-F238E27FC236}">
                <a16:creationId xmlns:a16="http://schemas.microsoft.com/office/drawing/2014/main" id="{5262FECB-66A1-1997-ABF2-072E41DB32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18525" y="209060"/>
            <a:ext cx="914400" cy="914400"/>
          </a:xfrm>
          <a:prstGeom prst="rect">
            <a:avLst/>
          </a:prstGeom>
        </p:spPr>
      </p:pic>
      <p:pic>
        <p:nvPicPr>
          <p:cNvPr id="12" name="Graphic 11" descr="Presentation with checklist with solid fill">
            <a:extLst>
              <a:ext uri="{FF2B5EF4-FFF2-40B4-BE49-F238E27FC236}">
                <a16:creationId xmlns:a16="http://schemas.microsoft.com/office/drawing/2014/main" id="{F9956B5C-98E0-3229-C86A-C1F428B047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823242" y="17118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3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20274-085C-BC5B-3AB3-F8D7834CD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61" y="150476"/>
            <a:ext cx="8520600" cy="555955"/>
          </a:xfrm>
        </p:spPr>
        <p:txBody>
          <a:bodyPr/>
          <a:lstStyle/>
          <a:p>
            <a:r>
              <a:rPr lang="en-US"/>
              <a:t>Similar Systems</a:t>
            </a:r>
            <a:endParaRPr lang="en-MY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090222E-48F6-AC99-9317-73902228FA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088900"/>
              </p:ext>
            </p:extLst>
          </p:nvPr>
        </p:nvGraphicFramePr>
        <p:xfrm>
          <a:off x="330215" y="884424"/>
          <a:ext cx="8520600" cy="3886386"/>
        </p:xfrm>
        <a:graphic>
          <a:graphicData uri="http://schemas.openxmlformats.org/drawingml/2006/table">
            <a:tbl>
              <a:tblPr firstRow="1" firstCol="1" bandRow="1">
                <a:tableStyleId>{1FECB4D8-DB02-4DC6-A0A2-4F2EBAE1DC90}</a:tableStyleId>
              </a:tblPr>
              <a:tblGrid>
                <a:gridCol w="2079326">
                  <a:extLst>
                    <a:ext uri="{9D8B030D-6E8A-4147-A177-3AD203B41FA5}">
                      <a16:colId xmlns:a16="http://schemas.microsoft.com/office/drawing/2014/main" val="1922074667"/>
                    </a:ext>
                  </a:extLst>
                </a:gridCol>
                <a:gridCol w="2517473">
                  <a:extLst>
                    <a:ext uri="{9D8B030D-6E8A-4147-A177-3AD203B41FA5}">
                      <a16:colId xmlns:a16="http://schemas.microsoft.com/office/drawing/2014/main" val="2222973138"/>
                    </a:ext>
                  </a:extLst>
                </a:gridCol>
                <a:gridCol w="1977461">
                  <a:extLst>
                    <a:ext uri="{9D8B030D-6E8A-4147-A177-3AD203B41FA5}">
                      <a16:colId xmlns:a16="http://schemas.microsoft.com/office/drawing/2014/main" val="1300648776"/>
                    </a:ext>
                  </a:extLst>
                </a:gridCol>
                <a:gridCol w="1946340">
                  <a:extLst>
                    <a:ext uri="{9D8B030D-6E8A-4147-A177-3AD203B41FA5}">
                      <a16:colId xmlns:a16="http://schemas.microsoft.com/office/drawing/2014/main" val="3466950421"/>
                    </a:ext>
                  </a:extLst>
                </a:gridCol>
              </a:tblGrid>
              <a:tr h="2979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Journal Title </a:t>
                      </a:r>
                      <a:endParaRPr lang="en-MY" sz="1000" kern="100">
                        <a:effectLst/>
                      </a:endParaRPr>
                    </a:p>
                  </a:txBody>
                  <a:tcPr marL="25551" marR="2555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Brief summary</a:t>
                      </a:r>
                      <a:endParaRPr lang="en-MY" sz="1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5551" marR="2555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Models or techniques used</a:t>
                      </a:r>
                      <a:endParaRPr lang="en-MY" sz="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5551" marR="2555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Findings/ Limitations</a:t>
                      </a:r>
                      <a:endParaRPr lang="en-MY" sz="10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5551" marR="25551" marT="0" marB="0"/>
                </a:tc>
                <a:extLst>
                  <a:ext uri="{0D108BD9-81ED-4DB2-BD59-A6C34878D82A}">
                    <a16:rowId xmlns:a16="http://schemas.microsoft.com/office/drawing/2014/main" val="570415407"/>
                  </a:ext>
                </a:extLst>
              </a:tr>
              <a:tr h="1143152"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900" b="1" i="0" u="none" strike="noStrike" cap="none" dirty="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1. Random forest‑based prediction of stroke outcome</a:t>
                      </a:r>
                      <a:endParaRPr lang="en-MY" sz="900" b="1" i="0" u="none" strike="noStrike" cap="none" dirty="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Arial"/>
                      </a:endParaRPr>
                    </a:p>
                  </a:txBody>
                  <a:tcPr marL="25551" marR="25551" marT="0" marB="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u="none" strike="noStrike" cap="none" dirty="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Researching clinical, biochemical, and neuroimaging with outcomes on stroke patients and generating a prediction.</a:t>
                      </a:r>
                      <a:endParaRPr lang="en-MY" sz="900" b="0" i="0" u="none" strike="noStrike" cap="none" dirty="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Arial"/>
                      </a:endParaRPr>
                    </a:p>
                  </a:txBody>
                  <a:tcPr marL="25551" marR="25551" marT="0" marB="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u="none" strike="noStrike" cap="none" dirty="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Random Forest</a:t>
                      </a:r>
                      <a:endParaRPr lang="en-MY" sz="900" b="0" i="0" u="none" strike="noStrike" cap="none" dirty="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Arial"/>
                      </a:endParaRPr>
                    </a:p>
                  </a:txBody>
                  <a:tcPr marL="25551" marR="25551" marT="0" marB="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u="none" strike="noStrike" cap="none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Random forest algorithm effectively used in long-term outcome prediction of mortality and morbidity of stroke patient</a:t>
                      </a:r>
                      <a:endParaRPr lang="en-MY" sz="900" b="0" i="0" u="none" strike="noStrike" cap="none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Arial"/>
                      </a:endParaRPr>
                    </a:p>
                  </a:txBody>
                  <a:tcPr marL="25551" marR="25551" marT="0" marB="0" anchor="ctr"/>
                </a:tc>
                <a:extLst>
                  <a:ext uri="{0D108BD9-81ED-4DB2-BD59-A6C34878D82A}">
                    <a16:rowId xmlns:a16="http://schemas.microsoft.com/office/drawing/2014/main" val="2532059717"/>
                  </a:ext>
                </a:extLst>
              </a:tr>
              <a:tr h="1185062"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900" b="1" i="0" u="none" strike="noStrike" cap="none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2. Analyzing the Performance of Stroke Prediction using ML Classification Algorithms</a:t>
                      </a:r>
                      <a:endParaRPr lang="en-MY" sz="900" b="1" i="0" u="none" strike="noStrike" cap="none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Arial"/>
                      </a:endParaRPr>
                    </a:p>
                  </a:txBody>
                  <a:tcPr marL="25551" marR="25551" marT="0" marB="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u="none" strike="noStrike" cap="none" dirty="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Based on CDC, stroke is the fifth-leading cause of death in the US. Research is conducted for predicting the occurrence of a stroke.</a:t>
                      </a:r>
                      <a:endParaRPr lang="en-MY" sz="900" b="0" i="0" u="none" strike="noStrike" cap="none" dirty="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Arial"/>
                      </a:endParaRPr>
                    </a:p>
                  </a:txBody>
                  <a:tcPr marL="25551" marR="25551" marT="0" marB="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u="none" strike="noStrike" cap="none" dirty="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Logistic regression, Decision tree, random forest, KK, SVM and VB</a:t>
                      </a:r>
                      <a:endParaRPr lang="en-MY" sz="900" b="0" i="0" u="none" strike="noStrike" cap="none" dirty="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Arial"/>
                      </a:endParaRPr>
                    </a:p>
                  </a:txBody>
                  <a:tcPr marL="25551" marR="25551" marT="0" marB="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u="none" strike="noStrike" cap="none" dirty="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Out of all the algorithms chosen, Naïve Bayes Classification performs best with an accuracy of 82%.</a:t>
                      </a:r>
                      <a:endParaRPr lang="en-MY" sz="900" b="0" i="0" u="none" strike="noStrike" cap="none" dirty="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Arial"/>
                      </a:endParaRPr>
                    </a:p>
                  </a:txBody>
                  <a:tcPr marL="25551" marR="25551" marT="0" marB="0" anchor="ctr"/>
                </a:tc>
                <a:extLst>
                  <a:ext uri="{0D108BD9-81ED-4DB2-BD59-A6C34878D82A}">
                    <a16:rowId xmlns:a16="http://schemas.microsoft.com/office/drawing/2014/main" val="69218375"/>
                  </a:ext>
                </a:extLst>
              </a:tr>
              <a:tr h="1260227"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900" b="1" i="0" u="none" strike="noStrike" cap="none" dirty="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3. Fully automated stroke tissue estimation using random forest classifiers (FASTER)</a:t>
                      </a:r>
                      <a:endParaRPr lang="en-MY" sz="900" b="1" i="0" u="none" strike="noStrike" cap="none" dirty="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Arial"/>
                      </a:endParaRPr>
                    </a:p>
                  </a:txBody>
                  <a:tcPr marL="25551" marR="25551" marT="0" marB="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u="none" strike="noStrike" cap="none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Several clinical trials have recently proven the efficacy of mechanical thrombectomy for treating ischemic stroke, within a six-hour window for therapy and introduced fully automated method to estimate penumbra.</a:t>
                      </a:r>
                      <a:endParaRPr lang="en-MY" sz="900" b="0" i="0" u="none" strike="noStrike" cap="none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Arial"/>
                      </a:endParaRPr>
                    </a:p>
                  </a:txBody>
                  <a:tcPr marL="25551" marR="25551" marT="0" marB="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u="none" strike="noStrike" cap="none" dirty="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FASTER</a:t>
                      </a:r>
                      <a:endParaRPr lang="en-MY" sz="900" b="0" i="0" u="none" strike="noStrike" cap="none" dirty="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Arial"/>
                      </a:endParaRPr>
                    </a:p>
                  </a:txBody>
                  <a:tcPr marL="25551" marR="25551" marT="0" marB="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u="none" strike="noStrike" cap="none" dirty="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Random forest classifiers</a:t>
                      </a:r>
                      <a:endParaRPr lang="en-MY" sz="900" b="0" i="0" u="none" strike="noStrike" cap="none" dirty="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Arial"/>
                      </a:endParaRPr>
                    </a:p>
                  </a:txBody>
                  <a:tcPr marL="25551" marR="25551" marT="0" marB="0" anchor="ctr"/>
                </a:tc>
                <a:extLst>
                  <a:ext uri="{0D108BD9-81ED-4DB2-BD59-A6C34878D82A}">
                    <a16:rowId xmlns:a16="http://schemas.microsoft.com/office/drawing/2014/main" val="843265141"/>
                  </a:ext>
                </a:extLst>
              </a:tr>
            </a:tbl>
          </a:graphicData>
        </a:graphic>
      </p:graphicFrame>
      <p:pic>
        <p:nvPicPr>
          <p:cNvPr id="5" name="Graphic 4" descr="Network diagram with solid fill">
            <a:extLst>
              <a:ext uri="{FF2B5EF4-FFF2-40B4-BE49-F238E27FC236}">
                <a16:creationId xmlns:a16="http://schemas.microsoft.com/office/drawing/2014/main" id="{4A591B96-6FC7-2241-05C3-FE66A36FB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6190606" y="131783"/>
            <a:ext cx="574646" cy="574646"/>
          </a:xfrm>
          <a:prstGeom prst="rect">
            <a:avLst/>
          </a:prstGeom>
        </p:spPr>
      </p:pic>
      <p:pic>
        <p:nvPicPr>
          <p:cNvPr id="6" name="Graphic 5" descr="Network diagram with solid fill">
            <a:extLst>
              <a:ext uri="{FF2B5EF4-FFF2-40B4-BE49-F238E27FC236}">
                <a16:creationId xmlns:a16="http://schemas.microsoft.com/office/drawing/2014/main" id="{8097D409-13B6-25C3-3C23-BB9DC5A78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2066" y="150478"/>
            <a:ext cx="574646" cy="57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79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>
                <a:solidFill>
                  <a:srgbClr val="0C79F3"/>
                </a:solidFill>
              </a:rPr>
              <a:t>DATA IMPORT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79A5927-24DF-FDAF-B078-9627AEB3AF3F}"/>
              </a:ext>
            </a:extLst>
          </p:cNvPr>
          <p:cNvCxnSpPr/>
          <p:nvPr/>
        </p:nvCxnSpPr>
        <p:spPr>
          <a:xfrm>
            <a:off x="483675" y="970966"/>
            <a:ext cx="8203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25B5914-AA36-5DEC-7954-4A7E96FA4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76" y="1128250"/>
            <a:ext cx="4485476" cy="28490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FAC049-F518-F592-E6F8-18DA9B448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022" y="1542161"/>
            <a:ext cx="5375853" cy="29039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483675" y="299712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dirty="0">
                <a:solidFill>
                  <a:srgbClr val="0C79F3"/>
                </a:solidFill>
              </a:rPr>
              <a:t>DATA </a:t>
            </a:r>
            <a:r>
              <a:rPr lang="en-MY" dirty="0">
                <a:solidFill>
                  <a:srgbClr val="0C79F3"/>
                </a:solidFill>
              </a:rPr>
              <a:t>EXPLORATION</a:t>
            </a:r>
            <a:endParaRPr lang="en-MY">
              <a:solidFill>
                <a:srgbClr val="0C79F3"/>
              </a:solidFill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79A5927-24DF-FDAF-B078-9627AEB3AF3F}"/>
              </a:ext>
            </a:extLst>
          </p:cNvPr>
          <p:cNvCxnSpPr/>
          <p:nvPr/>
        </p:nvCxnSpPr>
        <p:spPr>
          <a:xfrm>
            <a:off x="483675" y="886283"/>
            <a:ext cx="8203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AD3A452-40DA-C4F3-DAF7-DC0D39C94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75" y="1266535"/>
            <a:ext cx="1394581" cy="3353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075025-FF83-6AC8-1787-BC580EDB1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75" y="1908807"/>
            <a:ext cx="6641642" cy="21490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F5D7EA-F74A-4E3F-BF1F-27F82E056109}"/>
              </a:ext>
            </a:extLst>
          </p:cNvPr>
          <p:cNvSpPr txBox="1"/>
          <p:nvPr/>
        </p:nvSpPr>
        <p:spPr>
          <a:xfrm>
            <a:off x="372161" y="959572"/>
            <a:ext cx="1932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/>
              <a:t>Dimension of dataset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B7B504-38EF-D701-D823-560174B1B4EC}"/>
              </a:ext>
            </a:extLst>
          </p:cNvPr>
          <p:cNvSpPr txBox="1"/>
          <p:nvPr/>
        </p:nvSpPr>
        <p:spPr>
          <a:xfrm>
            <a:off x="372160" y="1634075"/>
            <a:ext cx="1932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/>
              <a:t>Structure of dataset</a:t>
            </a:r>
          </a:p>
        </p:txBody>
      </p:sp>
    </p:spTree>
    <p:extLst>
      <p:ext uri="{BB962C8B-B14F-4D97-AF65-F5344CB8AC3E}">
        <p14:creationId xmlns:p14="http://schemas.microsoft.com/office/powerpoint/2010/main" val="5608579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483675" y="299712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dirty="0">
                <a:solidFill>
                  <a:srgbClr val="0C79F3"/>
                </a:solidFill>
              </a:rPr>
              <a:t>DATA </a:t>
            </a:r>
            <a:r>
              <a:rPr lang="en-MY" dirty="0">
                <a:solidFill>
                  <a:srgbClr val="0C79F3"/>
                </a:solidFill>
              </a:rPr>
              <a:t>CLEANING</a:t>
            </a:r>
            <a:endParaRPr lang="en-MY">
              <a:solidFill>
                <a:srgbClr val="0C79F3"/>
              </a:solidFill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79A5927-24DF-FDAF-B078-9627AEB3AF3F}"/>
              </a:ext>
            </a:extLst>
          </p:cNvPr>
          <p:cNvCxnSpPr/>
          <p:nvPr/>
        </p:nvCxnSpPr>
        <p:spPr>
          <a:xfrm>
            <a:off x="483675" y="886283"/>
            <a:ext cx="8203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0F5D7EA-F74A-4E3F-BF1F-27F82E056109}"/>
              </a:ext>
            </a:extLst>
          </p:cNvPr>
          <p:cNvSpPr txBox="1"/>
          <p:nvPr/>
        </p:nvSpPr>
        <p:spPr>
          <a:xfrm>
            <a:off x="424200" y="959572"/>
            <a:ext cx="3359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/>
              <a:t>Finding missing data in the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6300B9-B6FD-3FE8-9A53-DCF413774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75" y="1340637"/>
            <a:ext cx="3863675" cy="17298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93DAB7-4ECA-E602-A612-ECBF02799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396" y="1721702"/>
            <a:ext cx="5978479" cy="30479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38EA06-57F2-7FF2-4F4F-37D0B6F45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75" y="3707808"/>
            <a:ext cx="5555461" cy="3962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9857D49-A6BF-8425-6DB8-9D5018D37BF3}"/>
              </a:ext>
            </a:extLst>
          </p:cNvPr>
          <p:cNvSpPr txBox="1"/>
          <p:nvPr/>
        </p:nvSpPr>
        <p:spPr>
          <a:xfrm>
            <a:off x="424200" y="3297703"/>
            <a:ext cx="3359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/>
              <a:t>Replace the missing value by BMI mean</a:t>
            </a:r>
          </a:p>
        </p:txBody>
      </p:sp>
    </p:spTree>
    <p:extLst>
      <p:ext uri="{BB962C8B-B14F-4D97-AF65-F5344CB8AC3E}">
        <p14:creationId xmlns:p14="http://schemas.microsoft.com/office/powerpoint/2010/main" val="12246290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483675" y="299712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dirty="0">
                <a:solidFill>
                  <a:srgbClr val="0C79F3"/>
                </a:solidFill>
              </a:rPr>
              <a:t>DATA </a:t>
            </a:r>
            <a:r>
              <a:rPr lang="en-MY" dirty="0">
                <a:solidFill>
                  <a:srgbClr val="0C79F3"/>
                </a:solidFill>
              </a:rPr>
              <a:t>CLEANING</a:t>
            </a:r>
            <a:endParaRPr lang="en-MY">
              <a:solidFill>
                <a:srgbClr val="0C79F3"/>
              </a:solidFill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79A5927-24DF-FDAF-B078-9627AEB3AF3F}"/>
              </a:ext>
            </a:extLst>
          </p:cNvPr>
          <p:cNvCxnSpPr/>
          <p:nvPr/>
        </p:nvCxnSpPr>
        <p:spPr>
          <a:xfrm>
            <a:off x="483675" y="886283"/>
            <a:ext cx="8203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0F5D7EA-F74A-4E3F-BF1F-27F82E056109}"/>
              </a:ext>
            </a:extLst>
          </p:cNvPr>
          <p:cNvSpPr txBox="1"/>
          <p:nvPr/>
        </p:nvSpPr>
        <p:spPr>
          <a:xfrm>
            <a:off x="424200" y="959572"/>
            <a:ext cx="589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/>
              <a:t>Since there is only one gender that show other in the gender column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8DA998-452E-376D-CB51-B1A5C4ACE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75" y="1340637"/>
            <a:ext cx="2225233" cy="7773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9891FB-A6B6-3724-CE3A-98BE174ED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200" y="2571750"/>
            <a:ext cx="4336156" cy="2514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B7F84E-B321-B025-F7B9-11F67DA6840A}"/>
              </a:ext>
            </a:extLst>
          </p:cNvPr>
          <p:cNvSpPr txBox="1"/>
          <p:nvPr/>
        </p:nvSpPr>
        <p:spPr>
          <a:xfrm>
            <a:off x="361009" y="2236081"/>
            <a:ext cx="589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/>
              <a:t>Remove it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67E33A-87B7-4146-4048-72D881C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200" y="3277193"/>
            <a:ext cx="4625741" cy="12802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B0ECE7B-219F-3D0C-0EAD-BAE7ABE85CD2}"/>
              </a:ext>
            </a:extLst>
          </p:cNvPr>
          <p:cNvSpPr txBox="1"/>
          <p:nvPr/>
        </p:nvSpPr>
        <p:spPr>
          <a:xfrm>
            <a:off x="361009" y="2896324"/>
            <a:ext cx="589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/>
              <a:t>Check is there is any duplicate data 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DBC6E52-5EF2-756F-E85E-391005480A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9811" y="3010092"/>
            <a:ext cx="3650296" cy="4572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605660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44E793D26C53D4197E3F19A997492A8" ma:contentTypeVersion="2" ma:contentTypeDescription="Create a new document." ma:contentTypeScope="" ma:versionID="ad6273ba948529ff3e682d5a6a34705c">
  <xsd:schema xmlns:xsd="http://www.w3.org/2001/XMLSchema" xmlns:xs="http://www.w3.org/2001/XMLSchema" xmlns:p="http://schemas.microsoft.com/office/2006/metadata/properties" xmlns:ns2="e481b21d-33f8-43aa-9349-2ee6ef79f5d9" targetNamespace="http://schemas.microsoft.com/office/2006/metadata/properties" ma:root="true" ma:fieldsID="2dea0bdd38b005f22abac0eb2cbfdab1" ns2:_="">
    <xsd:import namespace="e481b21d-33f8-43aa-9349-2ee6ef79f5d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81b21d-33f8-43aa-9349-2ee6ef79f5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8E5E10D-CD9C-47F0-A62D-C6AB03D21C24}">
  <ds:schemaRefs>
    <ds:schemaRef ds:uri="e481b21d-33f8-43aa-9349-2ee6ef79f5d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EC7755E-C433-47AA-94F4-370DA0D6F41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965</Words>
  <Application>Microsoft Macintosh PowerPoint</Application>
  <PresentationFormat>On-screen Show (16:9)</PresentationFormat>
  <Paragraphs>228</Paragraphs>
  <Slides>33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Roboto</vt:lpstr>
      <vt:lpstr>Garamond</vt:lpstr>
      <vt:lpstr>Bell MT</vt:lpstr>
      <vt:lpstr>Fira Sans Extra Condensed Medium</vt:lpstr>
      <vt:lpstr>Arial</vt:lpstr>
      <vt:lpstr>Cambria</vt:lpstr>
      <vt:lpstr>Times New Roman</vt:lpstr>
      <vt:lpstr>Fira Sans Extra Condensed</vt:lpstr>
      <vt:lpstr>Data Charts Infographics by Slidesgo</vt:lpstr>
      <vt:lpstr>Stroke Prediction Using  Machine learning Technique </vt:lpstr>
      <vt:lpstr>GROUP C </vt:lpstr>
      <vt:lpstr>Problem Statements</vt:lpstr>
      <vt:lpstr>PowerPoint Presentation</vt:lpstr>
      <vt:lpstr>Similar Systems</vt:lpstr>
      <vt:lpstr>DATA IMPORT</vt:lpstr>
      <vt:lpstr>DATA EXPLORATION</vt:lpstr>
      <vt:lpstr>DATA CLEANING</vt:lpstr>
      <vt:lpstr>DATA CLEANING</vt:lpstr>
      <vt:lpstr>EXPLORATORY DATA ANALYSIS</vt:lpstr>
      <vt:lpstr>EXPLORATORY DATA ANALYSIS</vt:lpstr>
      <vt:lpstr>EXPLORATORY DATA ANALYSIS</vt:lpstr>
      <vt:lpstr>DATA TRANSFORMATION</vt:lpstr>
      <vt:lpstr>Standardize Variable and Columns Name</vt:lpstr>
      <vt:lpstr>LABEL ENCODING</vt:lpstr>
      <vt:lpstr>ONE-HOT ENCODING</vt:lpstr>
      <vt:lpstr>CATEGORIZE + ENCODING</vt:lpstr>
      <vt:lpstr>OUTLIER DETECTION &amp; HANDLING</vt:lpstr>
      <vt:lpstr>SMOTE &amp; SPLITTING</vt:lpstr>
      <vt:lpstr>PowerPoint Presentation</vt:lpstr>
      <vt:lpstr>Model Accuracy Comparison</vt:lpstr>
      <vt:lpstr>Model Mean Squared Error (MSE) Comparison</vt:lpstr>
      <vt:lpstr>Model Mean Absolute Error (MAE) Comparison</vt:lpstr>
      <vt:lpstr>Model Root Mean Squared Error (RMSE) Comparison</vt:lpstr>
      <vt:lpstr>Model Precision Comparison</vt:lpstr>
      <vt:lpstr>Model Recall Comparison</vt:lpstr>
      <vt:lpstr>Model F1 Score Comparison</vt:lpstr>
      <vt:lpstr>Model Choosing</vt:lpstr>
      <vt:lpstr>Analysis Insights</vt:lpstr>
      <vt:lpstr>PowerPoint Presentation</vt:lpstr>
      <vt:lpstr>Market</vt:lpstr>
      <vt:lpstr>Vision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Charts Infographics</dc:title>
  <dc:creator>siah andrew</dc:creator>
  <cp:lastModifiedBy>NEAW AIK KA</cp:lastModifiedBy>
  <cp:revision>1</cp:revision>
  <dcterms:modified xsi:type="dcterms:W3CDTF">2023-05-16T13:15:10Z</dcterms:modified>
</cp:coreProperties>
</file>